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3" r:id="rId5"/>
    <p:sldId id="274" r:id="rId6"/>
    <p:sldId id="279" r:id="rId7"/>
    <p:sldId id="275" r:id="rId8"/>
    <p:sldId id="264" r:id="rId9"/>
    <p:sldId id="280" r:id="rId10"/>
    <p:sldId id="277" r:id="rId11"/>
    <p:sldId id="263" r:id="rId12"/>
    <p:sldId id="265" r:id="rId13"/>
    <p:sldId id="281" r:id="rId14"/>
    <p:sldId id="282" r:id="rId15"/>
    <p:sldId id="283" r:id="rId16"/>
    <p:sldId id="284" r:id="rId17"/>
    <p:sldId id="285" r:id="rId18"/>
    <p:sldId id="266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220755"/>
            <a:ext cx="9144000" cy="5637245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6274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220755"/>
            <a:ext cx="9144000" cy="5637245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627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19/09/2016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19/09/2016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19/09/2016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19/09/2016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19/09/2016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19/09/2016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40000"/>
            <a:lum/>
          </a:blip>
          <a:srcRect/>
          <a:stretch>
            <a:fillRect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D67AA-B23F-4B75-9CF8-5225DBE9379B}" type="datetimeFigureOut">
              <a:rPr lang="id-ID" smtClean="0"/>
              <a:pPr/>
              <a:t>19/09/2016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LECTURER\13 NEW  VENTURE\MANAJEMEN USAHA BARU\Model_Bisn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14442" y="3071810"/>
            <a:ext cx="7772400" cy="857256"/>
          </a:xfrm>
        </p:spPr>
        <p:txBody>
          <a:bodyPr>
            <a:noAutofit/>
          </a:bodyPr>
          <a:lstStyle/>
          <a:p>
            <a:r>
              <a:rPr lang="id-ID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adway" pitchFamily="82" charset="0"/>
              </a:rPr>
              <a:t>Generation</a:t>
            </a:r>
            <a:endParaRPr lang="id-ID" sz="5400" dirty="0">
              <a:solidFill>
                <a:schemeClr val="tx1">
                  <a:lumMod val="75000"/>
                  <a:lumOff val="25000"/>
                </a:schemeClr>
              </a:solidFill>
              <a:latin typeface="Broadway" pitchFamily="82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643042" y="4643446"/>
            <a:ext cx="6400800" cy="1752600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REVENUE STEAMS</a:t>
            </a:r>
          </a:p>
          <a:p>
            <a:r>
              <a:rPr lang="id-ID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KEY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KEY RESOURCES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id-ID" dirty="0" smtClean="0"/>
              <a:t>Blok sumber daya utama menggambarkan aset-aset terpenting yang diperlukan agar sebuah model bisnis dapat berfungsi.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Setiap model bisnis memerlukan sumber daya utama, yang memungkinkan perusahaan menciptakan dan menawarkan proposisi nilai, menjangkau pasar, mempertahankan hubungan dengan segmen pelanggan dan memperoleh pendapatan.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2" y="357174"/>
            <a:ext cx="3000364" cy="5857908"/>
          </a:xfrm>
        </p:spPr>
        <p:txBody>
          <a:bodyPr>
            <a:normAutofit/>
          </a:bodyPr>
          <a:lstStyle/>
          <a:p>
            <a:r>
              <a:rPr lang="id-ID" dirty="0" smtClean="0"/>
              <a:t>KATEGORI SUMBER DAYA UTAMA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4071934" y="1428736"/>
            <a:ext cx="4500594" cy="8572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FISIK</a:t>
            </a:r>
            <a:endParaRPr lang="id-ID" sz="3200" dirty="0"/>
          </a:p>
        </p:txBody>
      </p:sp>
      <p:sp>
        <p:nvSpPr>
          <p:cNvPr id="5" name="Rectangle 4"/>
          <p:cNvSpPr/>
          <p:nvPr/>
        </p:nvSpPr>
        <p:spPr>
          <a:xfrm>
            <a:off x="4071934" y="2357430"/>
            <a:ext cx="4500594" cy="8572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INTELEKTUAL</a:t>
            </a:r>
            <a:endParaRPr lang="id-ID" sz="3200" dirty="0"/>
          </a:p>
        </p:txBody>
      </p:sp>
      <p:sp>
        <p:nvSpPr>
          <p:cNvPr id="7" name="Rectangle 6"/>
          <p:cNvSpPr/>
          <p:nvPr/>
        </p:nvSpPr>
        <p:spPr>
          <a:xfrm>
            <a:off x="4071934" y="3286124"/>
            <a:ext cx="4500594" cy="8572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MANUSIA</a:t>
            </a:r>
            <a:endParaRPr lang="id-ID" sz="3200" dirty="0"/>
          </a:p>
        </p:txBody>
      </p:sp>
      <p:sp>
        <p:nvSpPr>
          <p:cNvPr id="8" name="Rectangle 7"/>
          <p:cNvSpPr/>
          <p:nvPr/>
        </p:nvSpPr>
        <p:spPr>
          <a:xfrm>
            <a:off x="4071934" y="4214818"/>
            <a:ext cx="4500594" cy="85725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FINANSIAL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PERTANYAAN KEY RESOURCES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Sumber daya utama apakah yang dibutuhkan proposisi nilai kita?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Saluran distribusi kita?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Hubungan pelanggan?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Arus pendapatan?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596336" y="287106"/>
            <a:ext cx="2069084" cy="2113695"/>
            <a:chOff x="2492152" y="1265950"/>
            <a:chExt cx="7335032" cy="6184801"/>
          </a:xfrm>
        </p:grpSpPr>
        <p:pic>
          <p:nvPicPr>
            <p:cNvPr id="7" name="Picture 2" descr="E:\002-KIMS BUSINESS\007-02-ALLPPT-Contents\T-001-2016-04\0402\shadow01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046" t="49116" b="1"/>
            <a:stretch/>
          </p:blipFill>
          <p:spPr bwMode="auto">
            <a:xfrm rot="21024839">
              <a:off x="3006499" y="2225462"/>
              <a:ext cx="6820685" cy="5225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Oval 7"/>
            <p:cNvSpPr/>
            <p:nvPr/>
          </p:nvSpPr>
          <p:spPr>
            <a:xfrm>
              <a:off x="2492152" y="1265950"/>
              <a:ext cx="4297342" cy="4297342"/>
            </a:xfrm>
            <a:prstGeom prst="ellipse">
              <a:avLst/>
            </a:prstGeom>
            <a:solidFill>
              <a:srgbClr val="DDDEA2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584166" y="1366348"/>
              <a:ext cx="4096546" cy="4096546"/>
            </a:xfrm>
            <a:prstGeom prst="ellipse">
              <a:avLst/>
            </a:prstGeom>
            <a:noFill/>
            <a:ln w="158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7289550" y="662875"/>
            <a:ext cx="18210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eestyle Script" panose="030804020302050B0404" pitchFamily="66" charset="0"/>
                <a:ea typeface="맑은 고딕" pitchFamily="50" charset="-127"/>
                <a:cs typeface="Arial" pitchFamily="34" charset="0"/>
              </a:rPr>
              <a:t>Lafa Clothing</a:t>
            </a:r>
            <a:endParaRPr lang="id-ID" altLang="ko-K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35889" y="970742"/>
            <a:ext cx="1528369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altLang="ko-KR" sz="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  <a:cs typeface="Arial" pitchFamily="34" charset="0"/>
              </a:rPr>
              <a:t>The Elegance Fashion </a:t>
            </a:r>
            <a:r>
              <a:rPr lang="id-ID" altLang="ko-KR" sz="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  <a:cs typeface="Arial" pitchFamily="34" charset="0"/>
              </a:rPr>
              <a:t>M</a:t>
            </a:r>
            <a:r>
              <a:rPr lang="id-ID" altLang="ko-KR" sz="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  <a:cs typeface="Arial" pitchFamily="34" charset="0"/>
              </a:rPr>
              <a:t>uslim</a:t>
            </a:r>
            <a:r>
              <a:rPr kumimoji="0" lang="en-US" altLang="ko-KR" sz="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  <a:cs typeface="Arial" pitchFamily="34" charset="0"/>
              </a:rPr>
              <a:t>  </a:t>
            </a:r>
            <a:endParaRPr kumimoji="0" lang="en-US" altLang="ko-KR" sz="500" b="1" dirty="0">
              <a:solidFill>
                <a:schemeClr val="tx1">
                  <a:lumMod val="75000"/>
                  <a:lumOff val="25000"/>
                </a:schemeClr>
              </a:solidFill>
              <a:latin typeface="Bradley Hand ITC" panose="03070402050302030203" pitchFamily="66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290246"/>
            <a:ext cx="78488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1600" dirty="0" smtClean="0">
                <a:latin typeface="Calibri" panose="020F0502020204030204" pitchFamily="34" charset="0"/>
              </a:rPr>
              <a:t>Tugas :</a:t>
            </a:r>
          </a:p>
          <a:p>
            <a:pPr algn="just"/>
            <a:endParaRPr lang="id-ID" sz="1600" dirty="0">
              <a:latin typeface="Calibri" panose="020F0502020204030204" pitchFamily="34" charset="0"/>
            </a:endParaRPr>
          </a:p>
          <a:p>
            <a:pPr algn="just"/>
            <a:r>
              <a:rPr lang="id-ID" sz="1600" dirty="0" smtClean="0">
                <a:latin typeface="Calibri" panose="020F0502020204030204" pitchFamily="34" charset="0"/>
              </a:rPr>
              <a:t>Kelompok Anda akan membuat usaha di bidang sebagai berikut:</a:t>
            </a:r>
          </a:p>
          <a:p>
            <a:pPr marL="342900" indent="-342900" algn="just">
              <a:buAutoNum type="alphaLcPeriod"/>
            </a:pPr>
            <a:r>
              <a:rPr lang="id-ID" sz="1600" dirty="0" smtClean="0">
                <a:latin typeface="Calibri" panose="020F0502020204030204" pitchFamily="34" charset="0"/>
              </a:rPr>
              <a:t>Konveksi</a:t>
            </a:r>
          </a:p>
          <a:p>
            <a:pPr marL="342900" indent="-342900" algn="just">
              <a:buAutoNum type="alphaLcPeriod"/>
            </a:pPr>
            <a:r>
              <a:rPr lang="id-ID" sz="1600" dirty="0" smtClean="0">
                <a:latin typeface="Calibri" panose="020F0502020204030204" pitchFamily="34" charset="0"/>
              </a:rPr>
              <a:t>Kuliner / Restaurant</a:t>
            </a:r>
          </a:p>
          <a:p>
            <a:pPr marL="342900" indent="-342900" algn="just">
              <a:buAutoNum type="alphaLcPeriod"/>
            </a:pPr>
            <a:r>
              <a:rPr lang="id-ID" sz="1600" dirty="0" smtClean="0">
                <a:latin typeface="Calibri" panose="020F0502020204030204" pitchFamily="34" charset="0"/>
              </a:rPr>
              <a:t>Loundry</a:t>
            </a:r>
          </a:p>
          <a:p>
            <a:pPr marL="342900" indent="-342900" algn="just">
              <a:buAutoNum type="alphaLcPeriod"/>
            </a:pPr>
            <a:r>
              <a:rPr lang="id-ID" sz="1600" dirty="0" smtClean="0">
                <a:latin typeface="Calibri" panose="020F0502020204030204" pitchFamily="34" charset="0"/>
              </a:rPr>
              <a:t>Jasa Pengiriman</a:t>
            </a:r>
          </a:p>
          <a:p>
            <a:pPr marL="342900" indent="-342900" algn="just">
              <a:buAutoNum type="alphaLcPeriod"/>
            </a:pPr>
            <a:r>
              <a:rPr lang="id-ID" sz="1600" dirty="0" smtClean="0">
                <a:latin typeface="Calibri" panose="020F0502020204030204" pitchFamily="34" charset="0"/>
              </a:rPr>
              <a:t>Fashion</a:t>
            </a:r>
          </a:p>
          <a:p>
            <a:pPr marL="342900" indent="-342900" algn="just">
              <a:buAutoNum type="alphaLcPeriod"/>
            </a:pPr>
            <a:r>
              <a:rPr lang="id-ID" sz="1600" dirty="0" smtClean="0">
                <a:latin typeface="Calibri" panose="020F0502020204030204" pitchFamily="34" charset="0"/>
              </a:rPr>
              <a:t>Konten Aplikasi</a:t>
            </a:r>
          </a:p>
          <a:p>
            <a:pPr marL="342900" indent="-342900" algn="just">
              <a:buAutoNum type="alphaLcPeriod"/>
            </a:pPr>
            <a:endParaRPr lang="id-ID" sz="1600" dirty="0" smtClean="0">
              <a:latin typeface="Calibri" panose="020F0502020204030204" pitchFamily="34" charset="0"/>
            </a:endParaRPr>
          </a:p>
          <a:p>
            <a:pPr algn="just"/>
            <a:endParaRPr lang="id-ID" sz="1600" dirty="0">
              <a:latin typeface="Calibri" panose="020F0502020204030204" pitchFamily="34" charset="0"/>
            </a:endParaRPr>
          </a:p>
          <a:p>
            <a:pPr algn="just"/>
            <a:r>
              <a:rPr lang="id-ID" sz="1600" dirty="0" smtClean="0">
                <a:latin typeface="Calibri" panose="020F0502020204030204" pitchFamily="34" charset="0"/>
              </a:rPr>
              <a:t>Buatlah aspek keuangan dengan asumsi Anda memiliki modal sebesar Rp. 10.000.000 dan mendapatkan pinjaman Bank sebesar Rp. 25.000.000.  </a:t>
            </a:r>
            <a:endParaRPr lang="id-ID" sz="1600" dirty="0">
              <a:latin typeface="Calibri" panose="020F0502020204030204" pitchFamily="34" charset="0"/>
            </a:endParaRPr>
          </a:p>
          <a:p>
            <a:pPr marL="342900" indent="-342900" algn="just">
              <a:buAutoNum type="alphaLcPeriod"/>
            </a:pPr>
            <a:r>
              <a:rPr lang="id-ID" sz="1600" dirty="0" smtClean="0">
                <a:latin typeface="Calibri" panose="020F0502020204030204" pitchFamily="34" charset="0"/>
              </a:rPr>
              <a:t>Perhitungkan segala biaya aktiva tetap dan lancar yang dibutuhkan dalam usaha Anda</a:t>
            </a:r>
          </a:p>
          <a:p>
            <a:pPr marL="342900" indent="-342900" algn="just">
              <a:buAutoNum type="alphaLcPeriod"/>
            </a:pPr>
            <a:r>
              <a:rPr lang="id-ID" sz="1600" dirty="0" smtClean="0">
                <a:latin typeface="Calibri" panose="020F0502020204030204" pitchFamily="34" charset="0"/>
              </a:rPr>
              <a:t>Buatlah proyeksi biaya</a:t>
            </a:r>
          </a:p>
          <a:p>
            <a:pPr marL="342900" indent="-342900" algn="just">
              <a:buAutoNum type="alphaLcPeriod"/>
            </a:pPr>
            <a:r>
              <a:rPr lang="id-ID" sz="1600" dirty="0" smtClean="0">
                <a:latin typeface="Calibri" panose="020F0502020204030204" pitchFamily="34" charset="0"/>
              </a:rPr>
              <a:t>Payback period</a:t>
            </a:r>
          </a:p>
          <a:p>
            <a:pPr marL="342900" indent="-342900" algn="just">
              <a:buAutoNum type="alphaLcPeriod"/>
            </a:pPr>
            <a:r>
              <a:rPr lang="id-ID" sz="1600" dirty="0" smtClean="0">
                <a:latin typeface="Calibri" panose="020F0502020204030204" pitchFamily="34" charset="0"/>
              </a:rPr>
              <a:t>NVP</a:t>
            </a:r>
          </a:p>
          <a:p>
            <a:pPr marL="342900" indent="-342900" algn="just">
              <a:buAutoNum type="alphaLcPeriod"/>
            </a:pPr>
            <a:r>
              <a:rPr lang="id-ID" sz="1600" dirty="0" smtClean="0">
                <a:latin typeface="Calibri" panose="020F0502020204030204" pitchFamily="34" charset="0"/>
              </a:rPr>
              <a:t>PI</a:t>
            </a:r>
            <a:endParaRPr lang="id-ID" sz="1600" dirty="0" smtClean="0">
              <a:latin typeface="Calibri" panose="020F0502020204030204" pitchFamily="34" charset="0"/>
            </a:endParaRPr>
          </a:p>
          <a:p>
            <a:pPr marL="342900" indent="-342900" algn="just">
              <a:buAutoNum type="alphaLcPeriod"/>
            </a:pPr>
            <a:endParaRPr lang="id-ID" sz="1600" dirty="0" smtClean="0">
              <a:latin typeface="Calibri" panose="020F0502020204030204" pitchFamily="34" charset="0"/>
            </a:endParaRPr>
          </a:p>
          <a:p>
            <a:pPr algn="just"/>
            <a:endParaRPr lang="id-ID" sz="16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26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400" dirty="0" smtClean="0">
                <a:latin typeface="Freestyle Script" panose="030804020302050B0404" pitchFamily="66" charset="0"/>
              </a:rPr>
              <a:t>Asek Keuangan</a:t>
            </a:r>
            <a:endParaRPr lang="id-ID" sz="4400" dirty="0">
              <a:latin typeface="Freestyle Script" panose="030804020302050B04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596336" y="287106"/>
            <a:ext cx="2069084" cy="2113695"/>
            <a:chOff x="2492152" y="1265950"/>
            <a:chExt cx="7335032" cy="6184801"/>
          </a:xfrm>
        </p:grpSpPr>
        <p:pic>
          <p:nvPicPr>
            <p:cNvPr id="6" name="Picture 2" descr="E:\002-KIMS BUSINESS\007-02-ALLPPT-Contents\T-001-2016-04\0402\shadow01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046" t="49116" b="1"/>
            <a:stretch/>
          </p:blipFill>
          <p:spPr bwMode="auto">
            <a:xfrm rot="21024839">
              <a:off x="3006499" y="2225462"/>
              <a:ext cx="6820685" cy="5225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Oval 6"/>
            <p:cNvSpPr/>
            <p:nvPr/>
          </p:nvSpPr>
          <p:spPr>
            <a:xfrm>
              <a:off x="2492152" y="1265950"/>
              <a:ext cx="4297342" cy="4297342"/>
            </a:xfrm>
            <a:prstGeom prst="ellipse">
              <a:avLst/>
            </a:prstGeom>
            <a:solidFill>
              <a:srgbClr val="DDDEA2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584166" y="1366348"/>
              <a:ext cx="4096546" cy="4096546"/>
            </a:xfrm>
            <a:prstGeom prst="ellipse">
              <a:avLst/>
            </a:prstGeom>
            <a:noFill/>
            <a:ln w="158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7289550" y="662875"/>
            <a:ext cx="18210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eestyle Script" panose="030804020302050B0404" pitchFamily="66" charset="0"/>
                <a:ea typeface="맑은 고딕" pitchFamily="50" charset="-127"/>
                <a:cs typeface="Arial" pitchFamily="34" charset="0"/>
              </a:rPr>
              <a:t>Lafa Clothing</a:t>
            </a:r>
            <a:endParaRPr lang="id-ID" altLang="ko-K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35889" y="970742"/>
            <a:ext cx="1528369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altLang="ko-KR" sz="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  <a:cs typeface="Arial" pitchFamily="34" charset="0"/>
              </a:rPr>
              <a:t>The Elegance Fashion </a:t>
            </a:r>
            <a:r>
              <a:rPr lang="id-ID" altLang="ko-KR" sz="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  <a:cs typeface="Arial" pitchFamily="34" charset="0"/>
              </a:rPr>
              <a:t>M</a:t>
            </a:r>
            <a:r>
              <a:rPr lang="id-ID" altLang="ko-KR" sz="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  <a:cs typeface="Arial" pitchFamily="34" charset="0"/>
              </a:rPr>
              <a:t>uslim</a:t>
            </a:r>
            <a:r>
              <a:rPr kumimoji="0" lang="en-US" altLang="ko-KR" sz="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  <a:cs typeface="Arial" pitchFamily="34" charset="0"/>
              </a:rPr>
              <a:t>  </a:t>
            </a:r>
            <a:endParaRPr kumimoji="0" lang="en-US" altLang="ko-KR" sz="500" b="1" dirty="0">
              <a:solidFill>
                <a:schemeClr val="tx1">
                  <a:lumMod val="75000"/>
                  <a:lumOff val="25000"/>
                </a:schemeClr>
              </a:solidFill>
              <a:latin typeface="Bradley Hand ITC" panose="03070402050302030203" pitchFamily="66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4128" y="1205283"/>
            <a:ext cx="475252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>
                <a:latin typeface="Calibri" panose="020F0502020204030204" pitchFamily="34" charset="0"/>
              </a:rPr>
              <a:t>Sumber dana untuk mendanai usaha ini sebesar 50 Juta.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d-ID" sz="1200" dirty="0" smtClean="0">
                <a:latin typeface="Calibri" panose="020F0502020204030204" pitchFamily="34" charset="0"/>
              </a:rPr>
              <a:t>25 juta Modal Sendiri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d-ID" sz="1200" dirty="0" smtClean="0">
                <a:latin typeface="Calibri" panose="020F0502020204030204" pitchFamily="34" charset="0"/>
              </a:rPr>
              <a:t>25 juta Pinjaman Bank BNI syariah</a:t>
            </a:r>
          </a:p>
          <a:p>
            <a:r>
              <a:rPr lang="id-ID" sz="1200" dirty="0" smtClean="0">
                <a:latin typeface="Calibri" panose="020F0502020204030204" pitchFamily="34" charset="0"/>
              </a:rPr>
              <a:t>Perencanaan kebutuhan Dana</a:t>
            </a:r>
          </a:p>
          <a:p>
            <a:r>
              <a:rPr lang="id-ID" sz="1200" b="1" dirty="0" smtClean="0">
                <a:latin typeface="Calibri" panose="020F0502020204030204" pitchFamily="34" charset="0"/>
              </a:rPr>
              <a:t>Aktiva tetap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200" dirty="0" smtClean="0">
                <a:latin typeface="Calibri" panose="020F0502020204030204" pitchFamily="34" charset="0"/>
              </a:rPr>
              <a:t>Mesin jahit otomatis @3		Rp15.000.000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200" dirty="0" smtClean="0">
                <a:latin typeface="Calibri" panose="020F0502020204030204" pitchFamily="34" charset="0"/>
              </a:rPr>
              <a:t>Mesin Pemotong kain otomatis @1	Rp  5.000.000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200" dirty="0" smtClean="0">
                <a:latin typeface="Calibri" panose="020F0502020204030204" pitchFamily="34" charset="0"/>
              </a:rPr>
              <a:t>Gunting khs bahan @3		Rp     250.000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200" dirty="0" smtClean="0">
                <a:latin typeface="Calibri" panose="020F0502020204030204" pitchFamily="34" charset="0"/>
              </a:rPr>
              <a:t>Jarum @1set		Rp       50.000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200" dirty="0" smtClean="0">
                <a:latin typeface="Calibri" panose="020F0502020204030204" pitchFamily="34" charset="0"/>
              </a:rPr>
              <a:t>Penggaris Jahit @3		Rp     200.000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200" dirty="0" smtClean="0">
                <a:latin typeface="Calibri" panose="020F0502020204030204" pitchFamily="34" charset="0"/>
              </a:rPr>
              <a:t>Meteran baju @3		Rp     100.000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200" dirty="0" smtClean="0">
                <a:latin typeface="Calibri" panose="020F0502020204030204" pitchFamily="34" charset="0"/>
              </a:rPr>
              <a:t>Meja panjang @2		Rp 1. 500.000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200" dirty="0" smtClean="0">
                <a:latin typeface="Calibri" panose="020F0502020204030204" pitchFamily="34" charset="0"/>
              </a:rPr>
              <a:t>Kursi @5			Rp 1. 000.000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200" dirty="0" smtClean="0">
                <a:latin typeface="Calibri" panose="020F0502020204030204" pitchFamily="34" charset="0"/>
              </a:rPr>
              <a:t>Hanger @3set		Rp     300.000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200" dirty="0" smtClean="0">
                <a:latin typeface="Calibri" panose="020F0502020204030204" pitchFamily="34" charset="0"/>
              </a:rPr>
              <a:t>Setrika @1		Rp 2. 000.000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200" dirty="0" smtClean="0">
                <a:latin typeface="Calibri" panose="020F0502020204030204" pitchFamily="34" charset="0"/>
              </a:rPr>
              <a:t>Boneka manekin @3		Rp     150.000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200" dirty="0" smtClean="0">
                <a:latin typeface="Calibri" panose="020F0502020204030204" pitchFamily="34" charset="0"/>
              </a:rPr>
              <a:t>Genset			</a:t>
            </a:r>
            <a:r>
              <a:rPr lang="id-ID" sz="1200" u="sng" dirty="0" smtClean="0">
                <a:latin typeface="Calibri" panose="020F0502020204030204" pitchFamily="34" charset="0"/>
              </a:rPr>
              <a:t>Rp 5. 000.000</a:t>
            </a:r>
          </a:p>
          <a:p>
            <a:r>
              <a:rPr lang="id-ID" sz="1200" dirty="0" smtClean="0">
                <a:latin typeface="Calibri" panose="020F0502020204030204" pitchFamily="34" charset="0"/>
              </a:rPr>
              <a:t>			</a:t>
            </a:r>
            <a:r>
              <a:rPr lang="id-ID" sz="1200" dirty="0">
                <a:latin typeface="Calibri" panose="020F0502020204030204" pitchFamily="34" charset="0"/>
              </a:rPr>
              <a:t>	</a:t>
            </a:r>
            <a:r>
              <a:rPr lang="id-ID" sz="1200" u="sng" dirty="0" smtClean="0">
                <a:latin typeface="Calibri" panose="020F0502020204030204" pitchFamily="34" charset="0"/>
              </a:rPr>
              <a:t>Rp30.550.000</a:t>
            </a:r>
          </a:p>
          <a:p>
            <a:endParaRPr lang="id-ID" sz="1200" dirty="0"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846" y="2131519"/>
            <a:ext cx="47217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Calibri" panose="020F0502020204030204" pitchFamily="34" charset="0"/>
              </a:rPr>
              <a:t>Aktiva lancar</a:t>
            </a:r>
          </a:p>
          <a:p>
            <a:r>
              <a:rPr lang="id-ID" sz="1200" dirty="0" smtClean="0">
                <a:latin typeface="Calibri" panose="020F0502020204030204" pitchFamily="34" charset="0"/>
              </a:rPr>
              <a:t>Kas kecil			Rp     450.000</a:t>
            </a:r>
          </a:p>
          <a:p>
            <a:r>
              <a:rPr lang="id-ID" sz="1200" dirty="0" smtClean="0">
                <a:latin typeface="Calibri" panose="020F0502020204030204" pitchFamily="34" charset="0"/>
              </a:rPr>
              <a:t>Bahan baku(kain) @2bulan		Rp15.000.000</a:t>
            </a:r>
          </a:p>
          <a:p>
            <a:r>
              <a:rPr lang="id-ID" sz="1200" dirty="0" smtClean="0">
                <a:latin typeface="Calibri" panose="020F0502020204030204" pitchFamily="34" charset="0"/>
              </a:rPr>
              <a:t>Perlengkapan	@2bulan		</a:t>
            </a:r>
            <a:r>
              <a:rPr lang="id-ID" sz="1200" u="sng" dirty="0" smtClean="0">
                <a:latin typeface="Calibri" panose="020F0502020204030204" pitchFamily="34" charset="0"/>
              </a:rPr>
              <a:t>Rp   4.000.000</a:t>
            </a:r>
          </a:p>
          <a:p>
            <a:r>
              <a:rPr lang="id-ID" sz="1200" dirty="0" smtClean="0">
                <a:latin typeface="Calibri" panose="020F0502020204030204" pitchFamily="34" charset="0"/>
              </a:rPr>
              <a:t>(benang,kancing,resleting,pernakpernik dll)</a:t>
            </a:r>
          </a:p>
          <a:p>
            <a:endParaRPr lang="id-ID" sz="1200" dirty="0">
              <a:latin typeface="Calibri" panose="020F0502020204030204" pitchFamily="34" charset="0"/>
            </a:endParaRPr>
          </a:p>
          <a:p>
            <a:endParaRPr lang="id-ID" sz="1200" dirty="0" smtClean="0">
              <a:latin typeface="Calibri" panose="020F0502020204030204" pitchFamily="34" charset="0"/>
            </a:endParaRPr>
          </a:p>
          <a:p>
            <a:endParaRPr lang="id-ID" sz="1200" dirty="0">
              <a:latin typeface="Calibri" panose="020F0502020204030204" pitchFamily="34" charset="0"/>
            </a:endParaRPr>
          </a:p>
          <a:p>
            <a:endParaRPr lang="id-ID" sz="1200" dirty="0" smtClean="0">
              <a:latin typeface="Calibri" panose="020F0502020204030204" pitchFamily="34" charset="0"/>
            </a:endParaRPr>
          </a:p>
          <a:p>
            <a:endParaRPr lang="id-ID" sz="1200" dirty="0">
              <a:latin typeface="Calibri" panose="020F0502020204030204" pitchFamily="34" charset="0"/>
            </a:endParaRPr>
          </a:p>
          <a:p>
            <a:endParaRPr lang="id-ID" sz="1200" dirty="0" smtClean="0">
              <a:latin typeface="Calibri" panose="020F0502020204030204" pitchFamily="34" charset="0"/>
            </a:endParaRPr>
          </a:p>
          <a:p>
            <a:endParaRPr lang="id-ID" sz="1200" dirty="0">
              <a:latin typeface="Calibri" panose="020F0502020204030204" pitchFamily="34" charset="0"/>
            </a:endParaRPr>
          </a:p>
          <a:p>
            <a:endParaRPr lang="id-ID" sz="1200" dirty="0" smtClean="0">
              <a:latin typeface="Calibri" panose="020F0502020204030204" pitchFamily="34" charset="0"/>
            </a:endParaRPr>
          </a:p>
          <a:p>
            <a:r>
              <a:rPr lang="id-ID" sz="1200" dirty="0">
                <a:latin typeface="Calibri" panose="020F0502020204030204" pitchFamily="34" charset="0"/>
              </a:rPr>
              <a:t>	</a:t>
            </a:r>
            <a:r>
              <a:rPr lang="id-ID" sz="1200" dirty="0" smtClean="0">
                <a:latin typeface="Calibri" panose="020F0502020204030204" pitchFamily="34" charset="0"/>
              </a:rPr>
              <a:t>			</a:t>
            </a:r>
            <a:r>
              <a:rPr lang="id-ID" sz="1200" u="sng" dirty="0" smtClean="0">
                <a:latin typeface="Calibri" panose="020F0502020204030204" pitchFamily="34" charset="0"/>
              </a:rPr>
              <a:t>Rp19.450.000</a:t>
            </a:r>
          </a:p>
          <a:p>
            <a:r>
              <a:rPr lang="id-ID" sz="1200" dirty="0">
                <a:latin typeface="Calibri" panose="020F0502020204030204" pitchFamily="34" charset="0"/>
              </a:rPr>
              <a:t>	</a:t>
            </a:r>
            <a:r>
              <a:rPr lang="id-ID" sz="1200" dirty="0" smtClean="0">
                <a:latin typeface="Calibri" panose="020F0502020204030204" pitchFamily="34" charset="0"/>
              </a:rPr>
              <a:t>	total kebutuhan dana	Rp50.000.000</a:t>
            </a:r>
            <a:endParaRPr lang="id-ID" sz="1200" dirty="0"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4128" y="6323718"/>
            <a:ext cx="38884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" dirty="0" smtClean="0">
                <a:latin typeface="Calibri" panose="020F0502020204030204" pitchFamily="34" charset="0"/>
              </a:rPr>
              <a:t>*modal kerja = 9.950.000/bulan</a:t>
            </a:r>
            <a:endParaRPr lang="id-ID" sz="1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4105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3847" y="162609"/>
            <a:ext cx="3888432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 smtClean="0">
                <a:latin typeface="Calibri" panose="020F0502020204030204" pitchFamily="34" charset="0"/>
              </a:rPr>
              <a:t>Proyeksi keuangan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050" dirty="0" smtClean="0">
                <a:latin typeface="Calibri" panose="020F0502020204030204" pitchFamily="34" charset="0"/>
              </a:rPr>
              <a:t>Pendapatan per hari</a:t>
            </a:r>
          </a:p>
          <a:p>
            <a:r>
              <a:rPr lang="id-ID" sz="1050" dirty="0" smtClean="0">
                <a:latin typeface="Calibri" panose="020F0502020204030204" pitchFamily="34" charset="0"/>
              </a:rPr>
              <a:t>     Abaya 2	@250.000	Rp  500.000</a:t>
            </a:r>
          </a:p>
          <a:p>
            <a:r>
              <a:rPr lang="id-ID" sz="1050" dirty="0" smtClean="0">
                <a:latin typeface="Calibri" panose="020F0502020204030204" pitchFamily="34" charset="0"/>
              </a:rPr>
              <a:t>     Lafa Dress 2   	@ 70.000</a:t>
            </a:r>
            <a:r>
              <a:rPr lang="id-ID" sz="1050" dirty="0">
                <a:latin typeface="Calibri" panose="020F0502020204030204" pitchFamily="34" charset="0"/>
              </a:rPr>
              <a:t>	</a:t>
            </a:r>
            <a:r>
              <a:rPr lang="id-ID" sz="1050" dirty="0" smtClean="0">
                <a:latin typeface="Calibri" panose="020F0502020204030204" pitchFamily="34" charset="0"/>
              </a:rPr>
              <a:t>Rp  140.000</a:t>
            </a:r>
            <a:endParaRPr lang="id-ID" sz="1050" dirty="0">
              <a:latin typeface="Calibri" panose="020F0502020204030204" pitchFamily="34" charset="0"/>
            </a:endParaRPr>
          </a:p>
          <a:p>
            <a:r>
              <a:rPr lang="id-ID" sz="1050" dirty="0">
                <a:latin typeface="Calibri" panose="020F0502020204030204" pitchFamily="34" charset="0"/>
              </a:rPr>
              <a:t> </a:t>
            </a:r>
            <a:r>
              <a:rPr lang="id-ID" sz="1050" dirty="0" smtClean="0">
                <a:latin typeface="Calibri" panose="020F0502020204030204" pitchFamily="34" charset="0"/>
              </a:rPr>
              <a:t>    Lafa Tunic 2  	@ 45.000</a:t>
            </a:r>
            <a:r>
              <a:rPr lang="id-ID" sz="1050" dirty="0">
                <a:latin typeface="Calibri" panose="020F0502020204030204" pitchFamily="34" charset="0"/>
              </a:rPr>
              <a:t>	</a:t>
            </a:r>
            <a:r>
              <a:rPr lang="id-ID" sz="1050" dirty="0" smtClean="0">
                <a:latin typeface="Calibri" panose="020F0502020204030204" pitchFamily="34" charset="0"/>
              </a:rPr>
              <a:t>Rp    90.000</a:t>
            </a:r>
            <a:endParaRPr lang="id-ID" sz="1050" dirty="0">
              <a:latin typeface="Calibri" panose="020F0502020204030204" pitchFamily="34" charset="0"/>
            </a:endParaRPr>
          </a:p>
          <a:p>
            <a:r>
              <a:rPr lang="id-ID" sz="1050" dirty="0" smtClean="0">
                <a:latin typeface="Calibri" panose="020F0502020204030204" pitchFamily="34" charset="0"/>
              </a:rPr>
              <a:t>     Rompi 3 	@ 50.000</a:t>
            </a:r>
            <a:r>
              <a:rPr lang="id-ID" sz="1050" dirty="0">
                <a:latin typeface="Calibri" panose="020F0502020204030204" pitchFamily="34" charset="0"/>
              </a:rPr>
              <a:t>	</a:t>
            </a:r>
            <a:r>
              <a:rPr lang="id-ID" sz="1050" dirty="0" smtClean="0">
                <a:latin typeface="Calibri" panose="020F0502020204030204" pitchFamily="34" charset="0"/>
              </a:rPr>
              <a:t>Rp  150.000</a:t>
            </a:r>
            <a:endParaRPr lang="id-ID" sz="1050" dirty="0">
              <a:latin typeface="Calibri" panose="020F0502020204030204" pitchFamily="34" charset="0"/>
            </a:endParaRPr>
          </a:p>
          <a:p>
            <a:r>
              <a:rPr lang="id-ID" sz="1050" dirty="0" smtClean="0">
                <a:latin typeface="Calibri" panose="020F0502020204030204" pitchFamily="34" charset="0"/>
              </a:rPr>
              <a:t>     Kerudung </a:t>
            </a:r>
            <a:r>
              <a:rPr lang="id-ID" sz="1050" dirty="0">
                <a:latin typeface="Calibri" panose="020F0502020204030204" pitchFamily="34" charset="0"/>
              </a:rPr>
              <a:t>3</a:t>
            </a:r>
            <a:r>
              <a:rPr lang="id-ID" sz="1050" dirty="0" smtClean="0">
                <a:latin typeface="Calibri" panose="020F0502020204030204" pitchFamily="34" charset="0"/>
              </a:rPr>
              <a:t> 	@ </a:t>
            </a:r>
            <a:r>
              <a:rPr lang="id-ID" sz="1050" dirty="0">
                <a:latin typeface="Calibri" panose="020F0502020204030204" pitchFamily="34" charset="0"/>
              </a:rPr>
              <a:t>35000	</a:t>
            </a:r>
            <a:r>
              <a:rPr lang="id-ID" sz="1050" dirty="0" smtClean="0">
                <a:latin typeface="Calibri" panose="020F0502020204030204" pitchFamily="34" charset="0"/>
              </a:rPr>
              <a:t>Rp  </a:t>
            </a:r>
            <a:r>
              <a:rPr lang="id-ID" sz="1050" u="sng" dirty="0" smtClean="0">
                <a:latin typeface="Calibri" panose="020F0502020204030204" pitchFamily="34" charset="0"/>
              </a:rPr>
              <a:t>105.000</a:t>
            </a:r>
          </a:p>
          <a:p>
            <a:r>
              <a:rPr lang="id-ID" sz="1050" dirty="0" smtClean="0">
                <a:latin typeface="Calibri" panose="020F0502020204030204" pitchFamily="34" charset="0"/>
              </a:rPr>
              <a:t>			Rp       985.000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050" b="1" dirty="0" smtClean="0">
                <a:latin typeface="Calibri" panose="020F0502020204030204" pitchFamily="34" charset="0"/>
              </a:rPr>
              <a:t>Pendapatan per bulan 		RP  29.550.000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050" b="1" dirty="0" smtClean="0">
                <a:latin typeface="Calibri" panose="020F0502020204030204" pitchFamily="34" charset="0"/>
              </a:rPr>
              <a:t>Pendapatan per tahun		Rp354.600.000</a:t>
            </a:r>
          </a:p>
          <a:p>
            <a:endParaRPr lang="id-ID" sz="1050" b="1" dirty="0" smtClean="0">
              <a:latin typeface="Calibri" panose="020F0502020204030204" pitchFamily="34" charset="0"/>
            </a:endParaRPr>
          </a:p>
          <a:p>
            <a:r>
              <a:rPr lang="id-ID" sz="1050" b="1" dirty="0" smtClean="0">
                <a:latin typeface="Calibri" panose="020F0502020204030204" pitchFamily="34" charset="0"/>
              </a:rPr>
              <a:t>Proyeksi biaya</a:t>
            </a:r>
          </a:p>
          <a:p>
            <a:r>
              <a:rPr lang="id-ID" sz="1050" dirty="0">
                <a:latin typeface="Calibri" panose="020F0502020204030204" pitchFamily="34" charset="0"/>
              </a:rPr>
              <a:t>Proyeksi biaya per tahun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050" dirty="0">
                <a:latin typeface="Calibri" panose="020F0502020204030204" pitchFamily="34" charset="0"/>
              </a:rPr>
              <a:t>Pembelanjaan bahan(kain)		Rp </a:t>
            </a:r>
            <a:r>
              <a:rPr lang="id-ID" sz="1050" dirty="0" smtClean="0">
                <a:latin typeface="Calibri" panose="020F0502020204030204" pitchFamily="34" charset="0"/>
              </a:rPr>
              <a:t>100.000.000</a:t>
            </a:r>
            <a:endParaRPr lang="id-ID" sz="1050" dirty="0"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050" dirty="0">
                <a:latin typeface="Calibri" panose="020F0502020204030204" pitchFamily="34" charset="0"/>
              </a:rPr>
              <a:t>Gaji karyawan </a:t>
            </a:r>
          </a:p>
          <a:p>
            <a:r>
              <a:rPr lang="id-ID" sz="1050" dirty="0">
                <a:latin typeface="Calibri" panose="020F0502020204030204" pitchFamily="34" charset="0"/>
              </a:rPr>
              <a:t>      - penjahit 3 </a:t>
            </a:r>
            <a:r>
              <a:rPr lang="id-ID" sz="1050" dirty="0" smtClean="0">
                <a:latin typeface="Calibri" panose="020F0502020204030204" pitchFamily="34" charset="0"/>
              </a:rPr>
              <a:t>@3.000.000 </a:t>
            </a:r>
            <a:r>
              <a:rPr lang="id-ID" sz="1050" dirty="0">
                <a:latin typeface="Calibri" panose="020F0502020204030204" pitchFamily="34" charset="0"/>
              </a:rPr>
              <a:t>*12		Rp 90.000.000</a:t>
            </a:r>
          </a:p>
          <a:p>
            <a:r>
              <a:rPr lang="id-ID" sz="1050" dirty="0">
                <a:latin typeface="Calibri" panose="020F0502020204030204" pitchFamily="34" charset="0"/>
              </a:rPr>
              <a:t>      - pemotongan </a:t>
            </a:r>
            <a:r>
              <a:rPr lang="id-ID" sz="1050" dirty="0" smtClean="0">
                <a:latin typeface="Calibri" panose="020F0502020204030204" pitchFamily="34" charset="0"/>
              </a:rPr>
              <a:t>@2.000.000 </a:t>
            </a:r>
            <a:r>
              <a:rPr lang="id-ID" sz="1050" dirty="0">
                <a:latin typeface="Calibri" panose="020F0502020204030204" pitchFamily="34" charset="0"/>
              </a:rPr>
              <a:t>*12	Rp </a:t>
            </a:r>
            <a:r>
              <a:rPr lang="id-ID" sz="1050" dirty="0" smtClean="0">
                <a:latin typeface="Calibri" panose="020F0502020204030204" pitchFamily="34" charset="0"/>
              </a:rPr>
              <a:t>24.000.000</a:t>
            </a:r>
            <a:endParaRPr lang="id-ID" sz="1050" dirty="0">
              <a:latin typeface="Calibri" panose="020F0502020204030204" pitchFamily="34" charset="0"/>
            </a:endParaRPr>
          </a:p>
          <a:p>
            <a:r>
              <a:rPr lang="id-ID" sz="1050" dirty="0">
                <a:latin typeface="Calibri" panose="020F0502020204030204" pitchFamily="34" charset="0"/>
              </a:rPr>
              <a:t>      - Finishing&amp;shipping @</a:t>
            </a:r>
            <a:r>
              <a:rPr lang="id-ID" sz="1050" dirty="0" smtClean="0">
                <a:latin typeface="Calibri" panose="020F0502020204030204" pitchFamily="34" charset="0"/>
              </a:rPr>
              <a:t>2.500.000*12</a:t>
            </a:r>
            <a:r>
              <a:rPr lang="id-ID" sz="1050" dirty="0">
                <a:latin typeface="Calibri" panose="020F0502020204030204" pitchFamily="34" charset="0"/>
              </a:rPr>
              <a:t>	Rp </a:t>
            </a:r>
            <a:r>
              <a:rPr lang="id-ID" sz="1050" dirty="0" smtClean="0">
                <a:latin typeface="Calibri" panose="020F0502020204030204" pitchFamily="34" charset="0"/>
              </a:rPr>
              <a:t>30.000.000</a:t>
            </a:r>
            <a:endParaRPr lang="id-ID" sz="1050" dirty="0"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050" dirty="0">
                <a:latin typeface="Calibri" panose="020F0502020204030204" pitchFamily="34" charset="0"/>
              </a:rPr>
              <a:t>Biaya Listrik 			Rp 12.000.000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050" dirty="0">
                <a:latin typeface="Calibri" panose="020F0502020204030204" pitchFamily="34" charset="0"/>
              </a:rPr>
              <a:t>Biaya Promosi		Rp </a:t>
            </a:r>
            <a:r>
              <a:rPr lang="id-ID" sz="1050" dirty="0" smtClean="0">
                <a:latin typeface="Calibri" panose="020F0502020204030204" pitchFamily="34" charset="0"/>
              </a:rPr>
              <a:t>20.000.000</a:t>
            </a:r>
            <a:endParaRPr lang="id-ID" sz="1050" dirty="0"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050" dirty="0">
                <a:latin typeface="Calibri" panose="020F0502020204030204" pitchFamily="34" charset="0"/>
              </a:rPr>
              <a:t>Biaya Perlengkapan		Rp 24.000.000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050" dirty="0">
                <a:latin typeface="Calibri" panose="020F0502020204030204" pitchFamily="34" charset="0"/>
              </a:rPr>
              <a:t>Biaya Air PAM 		Rp   3.600.000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050" dirty="0">
                <a:latin typeface="Calibri" panose="020F0502020204030204" pitchFamily="34" charset="0"/>
              </a:rPr>
              <a:t>Depresiasi peralatan		Rp    </a:t>
            </a:r>
            <a:r>
              <a:rPr lang="id-ID" sz="1050" dirty="0" smtClean="0">
                <a:latin typeface="Calibri" panose="020F0502020204030204" pitchFamily="34" charset="0"/>
              </a:rPr>
              <a:t>2.000.000</a:t>
            </a:r>
            <a:endParaRPr lang="id-ID" sz="1050" dirty="0"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050" dirty="0">
                <a:latin typeface="Calibri" panose="020F0502020204030204" pitchFamily="34" charset="0"/>
              </a:rPr>
              <a:t>Depresiasi Mesin		Rp   </a:t>
            </a:r>
            <a:r>
              <a:rPr lang="id-ID" sz="1050" dirty="0" smtClean="0">
                <a:latin typeface="Calibri" panose="020F0502020204030204" pitchFamily="34" charset="0"/>
              </a:rPr>
              <a:t>2.500.000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050" dirty="0" smtClean="0">
                <a:latin typeface="Calibri" panose="020F0502020204030204" pitchFamily="34" charset="0"/>
              </a:rPr>
              <a:t>Depresiaiasi mesin gesnet		Rp   2.500.000</a:t>
            </a:r>
            <a:endParaRPr lang="id-ID" sz="1050" dirty="0"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050" dirty="0">
                <a:latin typeface="Calibri" panose="020F0502020204030204" pitchFamily="34" charset="0"/>
              </a:rPr>
              <a:t>Biaya Tukang sampah 		Rp    </a:t>
            </a:r>
            <a:r>
              <a:rPr lang="id-ID" sz="1050" dirty="0" smtClean="0">
                <a:latin typeface="Calibri" panose="020F0502020204030204" pitchFamily="34" charset="0"/>
              </a:rPr>
              <a:t>1.000</a:t>
            </a:r>
            <a:r>
              <a:rPr lang="id-ID" sz="1050" u="sng" dirty="0" smtClean="0">
                <a:latin typeface="Calibri" panose="020F0502020204030204" pitchFamily="34" charset="0"/>
              </a:rPr>
              <a:t>.000</a:t>
            </a:r>
            <a:endParaRPr lang="id-ID" sz="1050" u="sng" dirty="0">
              <a:latin typeface="Calibri" panose="020F0502020204030204" pitchFamily="34" charset="0"/>
            </a:endParaRPr>
          </a:p>
          <a:p>
            <a:r>
              <a:rPr lang="id-ID" sz="1050" b="1" dirty="0">
                <a:latin typeface="Calibri" panose="020F0502020204030204" pitchFamily="34" charset="0"/>
              </a:rPr>
              <a:t>Total biaya pertahun		</a:t>
            </a:r>
            <a:r>
              <a:rPr lang="id-ID" sz="1050" b="1" dirty="0" smtClean="0">
                <a:latin typeface="Calibri" panose="020F0502020204030204" pitchFamily="34" charset="0"/>
              </a:rPr>
              <a:t>Rp312.100.000</a:t>
            </a:r>
            <a:endParaRPr lang="id-ID" sz="1050" b="1" dirty="0">
              <a:latin typeface="Calibri" panose="020F0502020204030204" pitchFamily="34" charset="0"/>
            </a:endParaRPr>
          </a:p>
          <a:p>
            <a:endParaRPr lang="id-ID" sz="1050" dirty="0">
              <a:latin typeface="Calibri" panose="020F0502020204030204" pitchFamily="34" charset="0"/>
            </a:endParaRPr>
          </a:p>
          <a:p>
            <a:endParaRPr lang="id-ID" sz="1050" b="1" dirty="0">
              <a:latin typeface="Calibri" panose="020F0502020204030204" pitchFamily="34" charset="0"/>
            </a:endParaRPr>
          </a:p>
          <a:p>
            <a:endParaRPr lang="id-ID" sz="1050" b="1" dirty="0" smtClean="0"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d-ID" sz="1050" dirty="0" smtClean="0"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d-ID" sz="1050" dirty="0">
              <a:latin typeface="Calibri" panose="020F0502020204030204" pitchFamily="34" charset="0"/>
            </a:endParaRPr>
          </a:p>
          <a:p>
            <a:r>
              <a:rPr lang="id-ID" sz="1050" dirty="0">
                <a:latin typeface="Calibri" panose="020F0502020204030204" pitchFamily="34" charset="0"/>
              </a:rPr>
              <a:t>				</a:t>
            </a:r>
            <a:r>
              <a:rPr lang="id-ID" sz="1050" dirty="0" smtClean="0">
                <a:latin typeface="Calibri" panose="020F0502020204030204" pitchFamily="34" charset="0"/>
              </a:rPr>
              <a:t>	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04498" y="151190"/>
            <a:ext cx="392392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50" dirty="0" smtClean="0">
                <a:latin typeface="Calibri" panose="020F0502020204030204" pitchFamily="34" charset="0"/>
              </a:rPr>
              <a:t>a. Laba/Rugi</a:t>
            </a:r>
          </a:p>
          <a:p>
            <a:r>
              <a:rPr lang="id-ID" sz="1050" dirty="0" smtClean="0">
                <a:latin typeface="Calibri" panose="020F0502020204030204" pitchFamily="34" charset="0"/>
              </a:rPr>
              <a:t>Laba/Rugi </a:t>
            </a:r>
            <a:r>
              <a:rPr lang="id-ID" sz="1050" dirty="0">
                <a:latin typeface="Calibri" panose="020F0502020204030204" pitchFamily="34" charset="0"/>
              </a:rPr>
              <a:t>= Pendapatan-pengeluaran</a:t>
            </a:r>
          </a:p>
          <a:p>
            <a:r>
              <a:rPr lang="id-ID" sz="1050" dirty="0" smtClean="0">
                <a:latin typeface="Calibri" panose="020F0502020204030204" pitchFamily="34" charset="0"/>
              </a:rPr>
              <a:t>Laba/Rugi </a:t>
            </a:r>
            <a:r>
              <a:rPr lang="id-ID" sz="1050" dirty="0">
                <a:latin typeface="Calibri" panose="020F0502020204030204" pitchFamily="34" charset="0"/>
              </a:rPr>
              <a:t>= </a:t>
            </a:r>
            <a:r>
              <a:rPr lang="id-ID" sz="1050" dirty="0" smtClean="0">
                <a:latin typeface="Calibri" panose="020F0502020204030204" pitchFamily="34" charset="0"/>
              </a:rPr>
              <a:t>Rp354.600.000- 312.100.000</a:t>
            </a:r>
          </a:p>
          <a:p>
            <a:r>
              <a:rPr lang="id-ID" sz="1050" dirty="0" smtClean="0">
                <a:latin typeface="Calibri" panose="020F0502020204030204" pitchFamily="34" charset="0"/>
              </a:rPr>
              <a:t>                 = Rp42.500.000(Laba Kotor)</a:t>
            </a:r>
          </a:p>
          <a:p>
            <a:r>
              <a:rPr lang="id-ID" sz="1050" dirty="0" smtClean="0">
                <a:latin typeface="Calibri" panose="020F0502020204030204" pitchFamily="34" charset="0"/>
              </a:rPr>
              <a:t>Earning </a:t>
            </a:r>
            <a:r>
              <a:rPr lang="id-ID" sz="1050" dirty="0">
                <a:latin typeface="Calibri" panose="020F0502020204030204" pitchFamily="34" charset="0"/>
              </a:rPr>
              <a:t>after tax(Lafa Clothing) tahun pertama dikenakan tax  </a:t>
            </a:r>
            <a:r>
              <a:rPr lang="id-ID" sz="1050" dirty="0" smtClean="0">
                <a:latin typeface="Calibri" panose="020F0502020204030204" pitchFamily="34" charset="0"/>
              </a:rPr>
              <a:t>               sebesar </a:t>
            </a:r>
            <a:r>
              <a:rPr lang="id-ID" sz="1050" dirty="0" smtClean="0">
                <a:latin typeface="Calibri" panose="020F0502020204030204" pitchFamily="34" charset="0"/>
              </a:rPr>
              <a:t>5</a:t>
            </a:r>
            <a:r>
              <a:rPr lang="id-ID" sz="1050" dirty="0">
                <a:latin typeface="Calibri" panose="020F0502020204030204" pitchFamily="34" charset="0"/>
              </a:rPr>
              <a:t>% </a:t>
            </a:r>
          </a:p>
          <a:p>
            <a:r>
              <a:rPr lang="id-ID" sz="1050" dirty="0" smtClean="0">
                <a:latin typeface="Calibri" panose="020F0502020204030204" pitchFamily="34" charset="0"/>
              </a:rPr>
              <a:t>5</a:t>
            </a:r>
            <a:r>
              <a:rPr lang="id-ID" sz="1050" dirty="0">
                <a:latin typeface="Calibri" panose="020F0502020204030204" pitchFamily="34" charset="0"/>
              </a:rPr>
              <a:t>% * </a:t>
            </a:r>
            <a:r>
              <a:rPr lang="id-ID" sz="1050" dirty="0" smtClean="0">
                <a:latin typeface="Calibri" panose="020F0502020204030204" pitchFamily="34" charset="0"/>
              </a:rPr>
              <a:t>42.500.000  </a:t>
            </a:r>
            <a:r>
              <a:rPr lang="id-ID" sz="1050" dirty="0">
                <a:latin typeface="Calibri" panose="020F0502020204030204" pitchFamily="34" charset="0"/>
              </a:rPr>
              <a:t>= </a:t>
            </a:r>
            <a:r>
              <a:rPr lang="id-ID" sz="1050" dirty="0" smtClean="0">
                <a:latin typeface="Calibri" panose="020F0502020204030204" pitchFamily="34" charset="0"/>
              </a:rPr>
              <a:t>   Rp   </a:t>
            </a:r>
            <a:r>
              <a:rPr lang="id-ID" sz="1050" dirty="0" smtClean="0">
                <a:latin typeface="Calibri" panose="020F0502020204030204" pitchFamily="34" charset="0"/>
              </a:rPr>
              <a:t>2.125.000</a:t>
            </a:r>
            <a:endParaRPr lang="id-ID" sz="1050" dirty="0">
              <a:latin typeface="Calibri" panose="020F0502020204030204" pitchFamily="34" charset="0"/>
            </a:endParaRPr>
          </a:p>
          <a:p>
            <a:r>
              <a:rPr lang="id-ID" sz="1050" dirty="0" smtClean="0">
                <a:latin typeface="Calibri" panose="020F0502020204030204" pitchFamily="34" charset="0"/>
              </a:rPr>
              <a:t>EAT th 1	     = Rp42.500.000-2.125.000</a:t>
            </a:r>
          </a:p>
          <a:p>
            <a:r>
              <a:rPr lang="id-ID" sz="1050" dirty="0" smtClean="0">
                <a:latin typeface="Calibri" panose="020F0502020204030204" pitchFamily="34" charset="0"/>
              </a:rPr>
              <a:t>	     = </a:t>
            </a:r>
            <a:r>
              <a:rPr lang="id-ID" sz="1050" dirty="0" smtClean="0">
                <a:latin typeface="Calibri" panose="020F0502020204030204" pitchFamily="34" charset="0"/>
              </a:rPr>
              <a:t>Rp40.375.000</a:t>
            </a:r>
            <a:endParaRPr lang="id-ID" sz="1050" dirty="0" smtClean="0">
              <a:latin typeface="Calibri" panose="020F0502020204030204" pitchFamily="34" charset="0"/>
            </a:endParaRPr>
          </a:p>
          <a:p>
            <a:endParaRPr lang="id-ID" sz="1050" dirty="0" smtClean="0">
              <a:latin typeface="Calibri" panose="020F0502020204030204" pitchFamily="34" charset="0"/>
            </a:endParaRPr>
          </a:p>
          <a:p>
            <a:pPr marL="228600" indent="-228600">
              <a:buAutoNum type="alphaLcPeriod" startAt="2"/>
            </a:pPr>
            <a:r>
              <a:rPr lang="id-ID" sz="1050" dirty="0" smtClean="0">
                <a:latin typeface="Calibri" panose="020F0502020204030204" pitchFamily="34" charset="0"/>
              </a:rPr>
              <a:t>Perhitungan penyusutan,ARR,NPV,PI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050" dirty="0">
                <a:latin typeface="Calibri" panose="020F0502020204030204" pitchFamily="34" charset="0"/>
              </a:rPr>
              <a:t> </a:t>
            </a:r>
            <a:r>
              <a:rPr lang="id-ID" sz="1050" dirty="0" smtClean="0">
                <a:latin typeface="Calibri" panose="020F0502020204030204" pitchFamily="34" charset="0"/>
              </a:rPr>
              <a:t>Penyusutan = (investasi-modal krja)/umur ekonomis</a:t>
            </a:r>
          </a:p>
          <a:p>
            <a:r>
              <a:rPr lang="id-ID" sz="1050" dirty="0">
                <a:latin typeface="Calibri" panose="020F0502020204030204" pitchFamily="34" charset="0"/>
              </a:rPr>
              <a:t>	</a:t>
            </a:r>
            <a:r>
              <a:rPr lang="id-ID" sz="1050" u="sng" dirty="0">
                <a:latin typeface="Calibri" panose="020F0502020204030204" pitchFamily="34" charset="0"/>
              </a:rPr>
              <a:t> </a:t>
            </a:r>
            <a:r>
              <a:rPr lang="id-ID" sz="1050" u="sng" dirty="0" smtClean="0">
                <a:latin typeface="Calibri" panose="020F0502020204030204" pitchFamily="34" charset="0"/>
              </a:rPr>
              <a:t> (50.000.000-9.950.000)</a:t>
            </a:r>
          </a:p>
          <a:p>
            <a:r>
              <a:rPr lang="id-ID" sz="1050" dirty="0">
                <a:latin typeface="Calibri" panose="020F0502020204030204" pitchFamily="34" charset="0"/>
              </a:rPr>
              <a:t>	 </a:t>
            </a:r>
            <a:r>
              <a:rPr lang="id-ID" sz="1050" dirty="0" smtClean="0">
                <a:latin typeface="Calibri" panose="020F0502020204030204" pitchFamily="34" charset="0"/>
              </a:rPr>
              <a:t>                    5</a:t>
            </a:r>
          </a:p>
          <a:p>
            <a:r>
              <a:rPr lang="id-ID" sz="1050" dirty="0">
                <a:latin typeface="Calibri" panose="020F0502020204030204" pitchFamily="34" charset="0"/>
              </a:rPr>
              <a:t>	</a:t>
            </a:r>
            <a:r>
              <a:rPr lang="id-ID" sz="1050" dirty="0" smtClean="0">
                <a:latin typeface="Calibri" panose="020F0502020204030204" pitchFamily="34" charset="0"/>
              </a:rPr>
              <a:t>= 8.010.000</a:t>
            </a:r>
          </a:p>
          <a:p>
            <a:endParaRPr lang="id-ID" sz="1050" dirty="0" smtClean="0"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d-ID" sz="1050" dirty="0" smtClean="0">
              <a:latin typeface="Calibri" panose="020F0502020204030204" pitchFamily="34" charset="0"/>
            </a:endParaRPr>
          </a:p>
          <a:p>
            <a:pPr marL="228600" indent="-228600">
              <a:buAutoNum type="alphaLcPeriod" startAt="2"/>
            </a:pPr>
            <a:endParaRPr lang="id-ID" sz="1050" dirty="0">
              <a:latin typeface="Calibri" panose="020F050202020403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7504" y="111786"/>
            <a:ext cx="2069084" cy="2113695"/>
            <a:chOff x="2492152" y="1265950"/>
            <a:chExt cx="7335032" cy="6184801"/>
          </a:xfrm>
        </p:grpSpPr>
        <p:pic>
          <p:nvPicPr>
            <p:cNvPr id="9" name="Picture 2" descr="E:\002-KIMS BUSINESS\007-02-ALLPPT-Contents\T-001-2016-04\0402\shadow01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046" t="49116" b="1"/>
            <a:stretch/>
          </p:blipFill>
          <p:spPr bwMode="auto">
            <a:xfrm rot="21024839">
              <a:off x="3006499" y="2225462"/>
              <a:ext cx="6820685" cy="5225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Oval 9"/>
            <p:cNvSpPr/>
            <p:nvPr/>
          </p:nvSpPr>
          <p:spPr>
            <a:xfrm>
              <a:off x="2492152" y="1265950"/>
              <a:ext cx="4297342" cy="4297342"/>
            </a:xfrm>
            <a:prstGeom prst="ellipse">
              <a:avLst/>
            </a:prstGeom>
            <a:solidFill>
              <a:srgbClr val="DDDEA2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584166" y="1366348"/>
              <a:ext cx="4096546" cy="4096546"/>
            </a:xfrm>
            <a:prstGeom prst="ellipse">
              <a:avLst/>
            </a:prstGeom>
            <a:noFill/>
            <a:ln w="158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-186835" y="545124"/>
            <a:ext cx="18210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eestyle Script" panose="030804020302050B0404" pitchFamily="66" charset="0"/>
                <a:ea typeface="맑은 고딕" pitchFamily="50" charset="-127"/>
                <a:cs typeface="Arial" pitchFamily="34" charset="0"/>
              </a:rPr>
              <a:t>Lafa Clothing</a:t>
            </a:r>
            <a:endParaRPr lang="id-ID" altLang="ko-K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0497" y="863302"/>
            <a:ext cx="1528369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altLang="ko-KR" sz="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  <a:cs typeface="Arial" pitchFamily="34" charset="0"/>
              </a:rPr>
              <a:t>The Elegance Fashion </a:t>
            </a:r>
            <a:r>
              <a:rPr lang="id-ID" altLang="ko-KR" sz="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  <a:cs typeface="Arial" pitchFamily="34" charset="0"/>
              </a:rPr>
              <a:t>M</a:t>
            </a:r>
            <a:r>
              <a:rPr lang="id-ID" altLang="ko-KR" sz="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  <a:cs typeface="Arial" pitchFamily="34" charset="0"/>
              </a:rPr>
              <a:t>uslim</a:t>
            </a:r>
            <a:r>
              <a:rPr kumimoji="0" lang="en-US" altLang="ko-KR" sz="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  <a:cs typeface="Arial" pitchFamily="34" charset="0"/>
              </a:rPr>
              <a:t>  </a:t>
            </a:r>
            <a:endParaRPr kumimoji="0" lang="en-US" altLang="ko-KR" sz="500" b="1" dirty="0">
              <a:solidFill>
                <a:schemeClr val="tx1">
                  <a:lumMod val="75000"/>
                  <a:lumOff val="25000"/>
                </a:schemeClr>
              </a:solidFill>
              <a:latin typeface="Bradley Hand ITC" panose="03070402050302030203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1002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34213" y="2852937"/>
            <a:ext cx="72728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400" b="1" dirty="0" smtClean="0">
                <a:latin typeface="Calibri" panose="020F0502020204030204" pitchFamily="34" charset="0"/>
              </a:rPr>
              <a:t>Payback Period (PP)</a:t>
            </a:r>
          </a:p>
          <a:p>
            <a:r>
              <a:rPr lang="id-ID" sz="1400" dirty="0" smtClean="0">
                <a:latin typeface="Calibri" panose="020F0502020204030204" pitchFamily="34" charset="0"/>
              </a:rPr>
              <a:t>Investasi 			Rp 50.000.000</a:t>
            </a:r>
          </a:p>
          <a:p>
            <a:r>
              <a:rPr lang="id-ID" sz="1400" dirty="0" smtClean="0">
                <a:latin typeface="Calibri" panose="020F0502020204030204" pitchFamily="34" charset="0"/>
              </a:rPr>
              <a:t>Proceed th 1		</a:t>
            </a:r>
            <a:r>
              <a:rPr lang="id-ID" sz="1400" u="sng" dirty="0" smtClean="0">
                <a:latin typeface="Calibri" panose="020F0502020204030204" pitchFamily="34" charset="0"/>
              </a:rPr>
              <a:t>Rp 48.385.000-</a:t>
            </a:r>
          </a:p>
          <a:p>
            <a:r>
              <a:rPr lang="id-ID" sz="1400" dirty="0">
                <a:latin typeface="Calibri" panose="020F0502020204030204" pitchFamily="34" charset="0"/>
              </a:rPr>
              <a:t>	</a:t>
            </a:r>
            <a:r>
              <a:rPr lang="id-ID" sz="1400" dirty="0" smtClean="0">
                <a:latin typeface="Calibri" panose="020F0502020204030204" pitchFamily="34" charset="0"/>
              </a:rPr>
              <a:t>		Rp   1.615.000</a:t>
            </a:r>
          </a:p>
          <a:p>
            <a:r>
              <a:rPr lang="id-ID" sz="1400" dirty="0" smtClean="0">
                <a:latin typeface="Calibri" panose="020F0502020204030204" pitchFamily="34" charset="0"/>
              </a:rPr>
              <a:t>Payback Period = (1.615.000/48.385.000)x12 </a:t>
            </a:r>
          </a:p>
          <a:p>
            <a:r>
              <a:rPr lang="id-ID" sz="1400" dirty="0">
                <a:latin typeface="Calibri" panose="020F0502020204030204" pitchFamily="34" charset="0"/>
              </a:rPr>
              <a:t>	 </a:t>
            </a:r>
            <a:r>
              <a:rPr lang="id-ID" sz="1400" dirty="0" smtClean="0">
                <a:latin typeface="Calibri" panose="020F0502020204030204" pitchFamily="34" charset="0"/>
              </a:rPr>
              <a:t>    = 0,33 bulan atau 3 bulan</a:t>
            </a:r>
          </a:p>
          <a:p>
            <a:r>
              <a:rPr lang="id-ID" sz="1400" dirty="0" smtClean="0">
                <a:latin typeface="Calibri" panose="020F0502020204030204" pitchFamily="34" charset="0"/>
              </a:rPr>
              <a:t>Payback Period = 1tahun 3bulan</a:t>
            </a:r>
          </a:p>
          <a:p>
            <a:r>
              <a:rPr lang="id-ID" sz="1400" dirty="0" smtClean="0">
                <a:latin typeface="Calibri" panose="020F0502020204030204" pitchFamily="34" charset="0"/>
              </a:rPr>
              <a:t>Maka dapat disimpulkan bahwa PP&lt;umur investasi maka usaha ini layak untuk dijalankan </a:t>
            </a:r>
          </a:p>
          <a:p>
            <a:endParaRPr lang="id-ID" sz="1400" u="sng" dirty="0"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116617" y="28529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d-ID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7504" y="151190"/>
            <a:ext cx="2069084" cy="2113695"/>
            <a:chOff x="2492152" y="1265950"/>
            <a:chExt cx="7335032" cy="6184801"/>
          </a:xfrm>
        </p:grpSpPr>
        <p:pic>
          <p:nvPicPr>
            <p:cNvPr id="17" name="Picture 2" descr="E:\002-KIMS BUSINESS\007-02-ALLPPT-Contents\T-001-2016-04\0402\shadow01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046" t="49116" b="1"/>
            <a:stretch/>
          </p:blipFill>
          <p:spPr bwMode="auto">
            <a:xfrm rot="21024839">
              <a:off x="3006499" y="2225462"/>
              <a:ext cx="6820685" cy="5225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Oval 17"/>
            <p:cNvSpPr/>
            <p:nvPr/>
          </p:nvSpPr>
          <p:spPr>
            <a:xfrm>
              <a:off x="2492152" y="1265950"/>
              <a:ext cx="4297342" cy="4297342"/>
            </a:xfrm>
            <a:prstGeom prst="ellipse">
              <a:avLst/>
            </a:prstGeom>
            <a:solidFill>
              <a:srgbClr val="DDDEA2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584166" y="1366348"/>
              <a:ext cx="4096546" cy="4096546"/>
            </a:xfrm>
            <a:prstGeom prst="ellipse">
              <a:avLst/>
            </a:prstGeom>
            <a:noFill/>
            <a:ln w="158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-186835" y="545124"/>
            <a:ext cx="18210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eestyle Script" panose="030804020302050B0404" pitchFamily="66" charset="0"/>
                <a:ea typeface="맑은 고딕" pitchFamily="50" charset="-127"/>
                <a:cs typeface="Arial" pitchFamily="34" charset="0"/>
              </a:rPr>
              <a:t>Lafa Clothing</a:t>
            </a:r>
            <a:endParaRPr lang="id-ID" altLang="ko-K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40497" y="863302"/>
            <a:ext cx="1528369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altLang="ko-KR" sz="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  <a:cs typeface="Arial" pitchFamily="34" charset="0"/>
              </a:rPr>
              <a:t>The Elegance Fashion </a:t>
            </a:r>
            <a:r>
              <a:rPr lang="id-ID" altLang="ko-KR" sz="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  <a:cs typeface="Arial" pitchFamily="34" charset="0"/>
              </a:rPr>
              <a:t>M</a:t>
            </a:r>
            <a:r>
              <a:rPr lang="id-ID" altLang="ko-KR" sz="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  <a:cs typeface="Arial" pitchFamily="34" charset="0"/>
              </a:rPr>
              <a:t>uslim</a:t>
            </a:r>
            <a:r>
              <a:rPr kumimoji="0" lang="en-US" altLang="ko-KR" sz="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  <a:cs typeface="Arial" pitchFamily="34" charset="0"/>
              </a:rPr>
              <a:t>  </a:t>
            </a:r>
            <a:endParaRPr kumimoji="0" lang="en-US" altLang="ko-KR" sz="500" b="1" dirty="0">
              <a:solidFill>
                <a:schemeClr val="tx1">
                  <a:lumMod val="75000"/>
                  <a:lumOff val="25000"/>
                </a:schemeClr>
              </a:solidFill>
              <a:latin typeface="Bradley Hand ITC" panose="03070402050302030203" pitchFamily="66" charset="0"/>
              <a:cs typeface="Arial" pitchFamily="34" charset="0"/>
            </a:endParaRPr>
          </a:p>
        </p:txBody>
      </p:sp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976" y="387609"/>
            <a:ext cx="7036497" cy="196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1845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164638"/>
            <a:ext cx="73448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d-ID" sz="1200" b="1" dirty="0" smtClean="0">
                <a:latin typeface="Calibri" panose="020F0502020204030204" pitchFamily="34" charset="0"/>
              </a:rPr>
              <a:t>Average rate of return (ARR)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200" dirty="0" smtClean="0">
                <a:latin typeface="Calibri" panose="020F0502020204030204" pitchFamily="34" charset="0"/>
              </a:rPr>
              <a:t>Rata-rata EAT 	= Total EAT/umur ekonomis</a:t>
            </a:r>
          </a:p>
          <a:p>
            <a:r>
              <a:rPr lang="id-ID" sz="1200" dirty="0" smtClean="0">
                <a:latin typeface="Calibri" panose="020F0502020204030204" pitchFamily="34" charset="0"/>
              </a:rPr>
              <a:t>		= Rp301.875.000/5</a:t>
            </a:r>
          </a:p>
          <a:p>
            <a:r>
              <a:rPr lang="id-ID" sz="1200" dirty="0">
                <a:latin typeface="Calibri" panose="020F0502020204030204" pitchFamily="34" charset="0"/>
              </a:rPr>
              <a:t>		</a:t>
            </a:r>
            <a:r>
              <a:rPr lang="id-ID" sz="1200" dirty="0" smtClean="0">
                <a:latin typeface="Calibri" panose="020F0502020204030204" pitchFamily="34" charset="0"/>
              </a:rPr>
              <a:t>= Rp 60.375.000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200" dirty="0" smtClean="0">
                <a:latin typeface="Calibri" panose="020F0502020204030204" pitchFamily="34" charset="0"/>
              </a:rPr>
              <a:t>Rata-rata investasi = investasi/umur ekonomis</a:t>
            </a:r>
          </a:p>
          <a:p>
            <a:r>
              <a:rPr lang="id-ID" sz="1200" dirty="0">
                <a:latin typeface="Calibri" panose="020F0502020204030204" pitchFamily="34" charset="0"/>
              </a:rPr>
              <a:t>	</a:t>
            </a:r>
            <a:r>
              <a:rPr lang="id-ID" sz="1200" dirty="0" smtClean="0">
                <a:latin typeface="Calibri" panose="020F0502020204030204" pitchFamily="34" charset="0"/>
              </a:rPr>
              <a:t>	= Rp50.000.000/5</a:t>
            </a:r>
          </a:p>
          <a:p>
            <a:r>
              <a:rPr lang="id-ID" sz="1200" dirty="0">
                <a:latin typeface="Calibri" panose="020F0502020204030204" pitchFamily="34" charset="0"/>
              </a:rPr>
              <a:t>	</a:t>
            </a:r>
            <a:r>
              <a:rPr lang="id-ID" sz="1200" dirty="0" smtClean="0">
                <a:latin typeface="Calibri" panose="020F0502020204030204" pitchFamily="34" charset="0"/>
              </a:rPr>
              <a:t>	= Rp10.000.000</a:t>
            </a:r>
          </a:p>
          <a:p>
            <a:r>
              <a:rPr lang="id-ID" sz="1200" dirty="0" smtClean="0">
                <a:latin typeface="Calibri" panose="020F0502020204030204" pitchFamily="34" charset="0"/>
              </a:rPr>
              <a:t>ARR = </a:t>
            </a:r>
            <a:r>
              <a:rPr lang="id-ID" sz="1200" u="sng" dirty="0" smtClean="0">
                <a:latin typeface="Calibri" panose="020F0502020204030204" pitchFamily="34" charset="0"/>
              </a:rPr>
              <a:t>60.375.000</a:t>
            </a:r>
            <a:r>
              <a:rPr lang="id-ID" sz="1200" dirty="0" smtClean="0">
                <a:latin typeface="Calibri" panose="020F0502020204030204" pitchFamily="34" charset="0"/>
              </a:rPr>
              <a:t>x 100%</a:t>
            </a:r>
            <a:endParaRPr lang="id-ID" sz="1200" u="sng" dirty="0" smtClean="0">
              <a:latin typeface="Calibri" panose="020F0502020204030204" pitchFamily="34" charset="0"/>
            </a:endParaRPr>
          </a:p>
          <a:p>
            <a:r>
              <a:rPr lang="id-ID" sz="1200" dirty="0" smtClean="0">
                <a:latin typeface="Calibri" panose="020F0502020204030204" pitchFamily="34" charset="0"/>
              </a:rPr>
              <a:t>           10.000.000</a:t>
            </a:r>
          </a:p>
          <a:p>
            <a:r>
              <a:rPr lang="id-ID" sz="1200" dirty="0" smtClean="0">
                <a:latin typeface="Calibri" panose="020F0502020204030204" pitchFamily="34" charset="0"/>
              </a:rPr>
              <a:t>ARR = 6,03%</a:t>
            </a:r>
          </a:p>
          <a:p>
            <a:r>
              <a:rPr lang="id-ID" sz="1200" dirty="0" smtClean="0">
                <a:latin typeface="Calibri" panose="020F0502020204030204" pitchFamily="34" charset="0"/>
              </a:rPr>
              <a:t>ARRxinvestasi</a:t>
            </a:r>
          </a:p>
          <a:p>
            <a:r>
              <a:rPr lang="id-ID" sz="1200" dirty="0" smtClean="0">
                <a:latin typeface="Calibri" panose="020F0502020204030204" pitchFamily="34" charset="0"/>
              </a:rPr>
              <a:t>6,03%x50.000.000 = 301.500.000&gt;9.950.000</a:t>
            </a:r>
          </a:p>
          <a:p>
            <a:r>
              <a:rPr lang="id-ID" sz="1200" dirty="0">
                <a:latin typeface="Calibri" panose="020F0502020204030204" pitchFamily="34" charset="0"/>
              </a:rPr>
              <a:t>	</a:t>
            </a:r>
            <a:r>
              <a:rPr lang="id-ID" sz="1200" dirty="0" smtClean="0">
                <a:latin typeface="Calibri" panose="020F0502020204030204" pitchFamily="34" charset="0"/>
              </a:rPr>
              <a:t>	 = ARR&gt;modalkerja</a:t>
            </a:r>
          </a:p>
          <a:p>
            <a:r>
              <a:rPr lang="id-ID" sz="1200" dirty="0">
                <a:latin typeface="Calibri" panose="020F0502020204030204" pitchFamily="34" charset="0"/>
              </a:rPr>
              <a:t>	</a:t>
            </a:r>
            <a:r>
              <a:rPr lang="id-ID" sz="1200" dirty="0" smtClean="0">
                <a:latin typeface="Calibri" panose="020F0502020204030204" pitchFamily="34" charset="0"/>
              </a:rPr>
              <a:t>	 = maka usaha layak dijalankan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d-ID" sz="1200" b="1" dirty="0" smtClean="0">
                <a:latin typeface="Calibri" panose="020F0502020204030204" pitchFamily="34" charset="0"/>
              </a:rPr>
              <a:t>NPV (net present value)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200" dirty="0" smtClean="0">
                <a:latin typeface="Calibri" panose="020F0502020204030204" pitchFamily="34" charset="0"/>
              </a:rPr>
              <a:t>NPV 		 = Total PV kas bersih-PV investasi</a:t>
            </a:r>
          </a:p>
          <a:p>
            <a:r>
              <a:rPr lang="id-ID" sz="1200" dirty="0">
                <a:latin typeface="Calibri" panose="020F0502020204030204" pitchFamily="34" charset="0"/>
              </a:rPr>
              <a:t>	</a:t>
            </a:r>
            <a:r>
              <a:rPr lang="id-ID" sz="1200" dirty="0" smtClean="0">
                <a:latin typeface="Calibri" panose="020F0502020204030204" pitchFamily="34" charset="0"/>
              </a:rPr>
              <a:t>	 = 193.731.150-50.000.000</a:t>
            </a:r>
          </a:p>
          <a:p>
            <a:r>
              <a:rPr lang="id-ID" sz="1200" dirty="0">
                <a:latin typeface="Calibri" panose="020F0502020204030204" pitchFamily="34" charset="0"/>
              </a:rPr>
              <a:t>	</a:t>
            </a:r>
            <a:r>
              <a:rPr lang="id-ID" sz="1200" dirty="0" smtClean="0">
                <a:latin typeface="Calibri" panose="020F0502020204030204" pitchFamily="34" charset="0"/>
              </a:rPr>
              <a:t>	 = 143.731.150</a:t>
            </a:r>
          </a:p>
          <a:p>
            <a:r>
              <a:rPr lang="id-ID" sz="1200" dirty="0">
                <a:latin typeface="Calibri" panose="020F0502020204030204" pitchFamily="34" charset="0"/>
              </a:rPr>
              <a:t>	</a:t>
            </a:r>
            <a:r>
              <a:rPr lang="id-ID" sz="1200" dirty="0" smtClean="0">
                <a:latin typeface="Calibri" panose="020F0502020204030204" pitchFamily="34" charset="0"/>
              </a:rPr>
              <a:t>	 = NPV positif maka usaha lafa clothing ditrima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d-ID" sz="1200" b="1" dirty="0" smtClean="0">
                <a:latin typeface="Calibri" panose="020F0502020204030204" pitchFamily="34" charset="0"/>
              </a:rPr>
              <a:t>PI (profitability Index)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200" dirty="0" smtClean="0">
                <a:latin typeface="Calibri" panose="020F0502020204030204" pitchFamily="34" charset="0"/>
              </a:rPr>
              <a:t>PI 		 = total pv kas bersih/total pv investasi</a:t>
            </a:r>
          </a:p>
          <a:p>
            <a:r>
              <a:rPr lang="id-ID" sz="1200" dirty="0">
                <a:latin typeface="Calibri" panose="020F0502020204030204" pitchFamily="34" charset="0"/>
              </a:rPr>
              <a:t>	</a:t>
            </a:r>
            <a:r>
              <a:rPr lang="id-ID" sz="1200" dirty="0" smtClean="0">
                <a:latin typeface="Calibri" panose="020F0502020204030204" pitchFamily="34" charset="0"/>
              </a:rPr>
              <a:t>	 = 193.731.150/50.000.000</a:t>
            </a:r>
          </a:p>
          <a:p>
            <a:r>
              <a:rPr lang="id-ID" sz="1200" dirty="0">
                <a:latin typeface="Calibri" panose="020F0502020204030204" pitchFamily="34" charset="0"/>
              </a:rPr>
              <a:t>	</a:t>
            </a:r>
            <a:r>
              <a:rPr lang="id-ID" sz="1200" dirty="0" smtClean="0">
                <a:latin typeface="Calibri" panose="020F0502020204030204" pitchFamily="34" charset="0"/>
              </a:rPr>
              <a:t>	 = 3,87</a:t>
            </a:r>
          </a:p>
          <a:p>
            <a:r>
              <a:rPr lang="id-ID" sz="1200" dirty="0">
                <a:latin typeface="Calibri" panose="020F0502020204030204" pitchFamily="34" charset="0"/>
              </a:rPr>
              <a:t>	</a:t>
            </a:r>
            <a:r>
              <a:rPr lang="id-ID" sz="1200" dirty="0" smtClean="0">
                <a:latin typeface="Calibri" panose="020F0502020204030204" pitchFamily="34" charset="0"/>
              </a:rPr>
              <a:t>	 = PI&gt; 1 maka usaha ini diterima</a:t>
            </a:r>
          </a:p>
          <a:p>
            <a:endParaRPr lang="id-ID" sz="1200" dirty="0">
              <a:latin typeface="Calibri" panose="020F050202020403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7504" y="151190"/>
            <a:ext cx="2069084" cy="2113695"/>
            <a:chOff x="2492152" y="1265950"/>
            <a:chExt cx="7335032" cy="6184801"/>
          </a:xfrm>
        </p:grpSpPr>
        <p:pic>
          <p:nvPicPr>
            <p:cNvPr id="7" name="Picture 2" descr="E:\002-KIMS BUSINESS\007-02-ALLPPT-Contents\T-001-2016-04\0402\shadow01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046" t="49116" b="1"/>
            <a:stretch/>
          </p:blipFill>
          <p:spPr bwMode="auto">
            <a:xfrm rot="21024839">
              <a:off x="3006499" y="2225462"/>
              <a:ext cx="6820685" cy="5225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Oval 7"/>
            <p:cNvSpPr/>
            <p:nvPr/>
          </p:nvSpPr>
          <p:spPr>
            <a:xfrm>
              <a:off x="2492152" y="1265950"/>
              <a:ext cx="4297342" cy="4297342"/>
            </a:xfrm>
            <a:prstGeom prst="ellipse">
              <a:avLst/>
            </a:prstGeom>
            <a:solidFill>
              <a:srgbClr val="DDDEA2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584166" y="1366348"/>
              <a:ext cx="4096546" cy="4096546"/>
            </a:xfrm>
            <a:prstGeom prst="ellipse">
              <a:avLst/>
            </a:prstGeom>
            <a:noFill/>
            <a:ln w="158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-186835" y="545124"/>
            <a:ext cx="18210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eestyle Script" panose="030804020302050B0404" pitchFamily="66" charset="0"/>
                <a:ea typeface="맑은 고딕" pitchFamily="50" charset="-127"/>
                <a:cs typeface="Arial" pitchFamily="34" charset="0"/>
              </a:rPr>
              <a:t>Lafa Clothing</a:t>
            </a:r>
            <a:endParaRPr lang="id-ID" altLang="ko-K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40497" y="863302"/>
            <a:ext cx="1528369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altLang="ko-KR" sz="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  <a:cs typeface="Arial" pitchFamily="34" charset="0"/>
              </a:rPr>
              <a:t>The Elegance Fashion </a:t>
            </a:r>
            <a:r>
              <a:rPr lang="id-ID" altLang="ko-KR" sz="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  <a:cs typeface="Arial" pitchFamily="34" charset="0"/>
              </a:rPr>
              <a:t>M</a:t>
            </a:r>
            <a:r>
              <a:rPr lang="id-ID" altLang="ko-KR" sz="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  <a:cs typeface="Arial" pitchFamily="34" charset="0"/>
              </a:rPr>
              <a:t>uslim</a:t>
            </a:r>
            <a:r>
              <a:rPr kumimoji="0" lang="en-US" altLang="ko-KR" sz="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anose="03070402050302030203" pitchFamily="66" charset="0"/>
                <a:cs typeface="Arial" pitchFamily="34" charset="0"/>
              </a:rPr>
              <a:t>  </a:t>
            </a:r>
            <a:endParaRPr kumimoji="0" lang="en-US" altLang="ko-KR" sz="500" b="1" dirty="0">
              <a:solidFill>
                <a:schemeClr val="tx1">
                  <a:lumMod val="75000"/>
                  <a:lumOff val="25000"/>
                </a:schemeClr>
              </a:solidFill>
              <a:latin typeface="Bradley Hand ITC" panose="03070402050302030203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2238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TUGAS!!!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Lakukan </a:t>
            </a:r>
            <a:r>
              <a:rPr lang="id-ID" dirty="0" smtClean="0">
                <a:ea typeface="Times New Roman"/>
                <a:cs typeface="Calibri"/>
              </a:rPr>
              <a:t>identifikasi bisnis model dari usaha/bisnis yang sudah berjalan</a:t>
            </a:r>
          </a:p>
          <a:p>
            <a:r>
              <a:rPr lang="id-ID" dirty="0" smtClean="0"/>
              <a:t>Identifikasi pada </a:t>
            </a:r>
            <a:r>
              <a:rPr lang="id-ID" i="1" dirty="0" smtClean="0"/>
              <a:t>Revenue Steams </a:t>
            </a:r>
            <a:r>
              <a:rPr lang="id-ID" dirty="0" smtClean="0"/>
              <a:t>dan </a:t>
            </a:r>
            <a:r>
              <a:rPr lang="id-ID" i="1" dirty="0" smtClean="0"/>
              <a:t>Key Resources</a:t>
            </a:r>
          </a:p>
          <a:p>
            <a:r>
              <a:rPr lang="id-ID" dirty="0" smtClean="0"/>
              <a:t>Gunakan data dari sumber yang ada baik online maupun offline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1266" name="Picture 2" descr="Hasil gambar untuk bisnis model kanv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714744" y="642918"/>
            <a:ext cx="1785950" cy="485778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7500958" y="642918"/>
            <a:ext cx="1643042" cy="485778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714480" y="2928934"/>
            <a:ext cx="2000264" cy="2571768"/>
          </a:xfrm>
          <a:prstGeom prst="rect">
            <a:avLst/>
          </a:prstGeom>
          <a:blipFill dpi="0" rotWithShape="1">
            <a:blip r:embed="rId4">
              <a:alphaModFix amt="6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4572000" y="5500702"/>
            <a:ext cx="4572000" cy="1357298"/>
          </a:xfrm>
          <a:prstGeom prst="rect">
            <a:avLst/>
          </a:prstGeom>
          <a:blipFill dpi="0" rotWithShape="1">
            <a:blip r:embed="rId4">
              <a:alphaModFix amt="6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5500694" y="642918"/>
            <a:ext cx="2000264" cy="485778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id-ID"/>
          </a:p>
        </p:txBody>
      </p:sp>
      <p:pic>
        <p:nvPicPr>
          <p:cNvPr id="7" name="Picture 2" descr="Hasil gambar untuk bisnis model kanv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714744" y="642918"/>
            <a:ext cx="1785950" cy="485778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7500958" y="642918"/>
            <a:ext cx="1643042" cy="485778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4572000" y="5500702"/>
            <a:ext cx="4572000" cy="1357298"/>
          </a:xfrm>
          <a:prstGeom prst="rect">
            <a:avLst/>
          </a:prstGeom>
          <a:blipFill dpi="0" rotWithShape="1">
            <a:blip r:embed="rId4">
              <a:alphaModFix amt="6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5500694" y="642918"/>
            <a:ext cx="2000264" cy="485778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REVENUE STREAMS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lvl="1" indent="-360363">
              <a:buFont typeface="Wingdings" pitchFamily="2" charset="2"/>
              <a:buChar char="ü"/>
            </a:pPr>
            <a:r>
              <a:rPr lang="id-ID" dirty="0" smtClean="0"/>
              <a:t>Blok arus pendapatan menggambarkan uang tunai yang dihasilkan perusahaan dari masing-masing segmen pelanggan.</a:t>
            </a:r>
            <a:endParaRPr lang="id-ID" u="sng" dirty="0" smtClean="0"/>
          </a:p>
          <a:p>
            <a:pPr marL="360363" lvl="1" indent="-360363">
              <a:buFont typeface="Wingdings" pitchFamily="2" charset="2"/>
              <a:buChar char="ü"/>
            </a:pPr>
            <a:r>
              <a:rPr lang="id-ID" dirty="0" smtClean="0"/>
              <a:t>Jika pelanggan adalah inti dari model bisnis, arus pendapatan adalah urat nadinya.</a:t>
            </a:r>
            <a:endParaRPr lang="id-ID" u="sng" dirty="0" smtClean="0"/>
          </a:p>
          <a:p>
            <a:pPr marL="360363" lvl="1" indent="-360363">
              <a:buFont typeface="Wingdings" pitchFamily="2" charset="2"/>
              <a:buChar char="ü"/>
            </a:pPr>
            <a:r>
              <a:rPr lang="id-ID" dirty="0" smtClean="0"/>
              <a:t>Pastikan apakah setiap segmen pelanggan benar-benar bersedia membayar.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DUA JENIS ARUS PENDAPATAN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Pendapatan transaksi yang dihasilkan dari satu kali pembayaran pelanggan.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Pendapatan berulang yang dihasilkan dari pembayaran yang berkelanjutan baik untuk memberikan proposisi nilai kepada pelanggan maupun menyediakan dukungan pelanggan pasca pembelian.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BEBERAPA CARA UNTUK MEMBANGUN ARUS KAS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indent="-539750">
              <a:buFont typeface="Symbol" pitchFamily="18" charset="2"/>
              <a:buChar char=""/>
            </a:pPr>
            <a:r>
              <a:rPr lang="id-ID" dirty="0" smtClean="0"/>
              <a:t>Penjualan aset</a:t>
            </a:r>
          </a:p>
          <a:p>
            <a:pPr marL="539750" indent="-539750">
              <a:buFont typeface="Symbol" pitchFamily="18" charset="2"/>
              <a:buChar char=""/>
            </a:pPr>
            <a:r>
              <a:rPr lang="id-ID" dirty="0" smtClean="0"/>
              <a:t>Biaya penggunaan</a:t>
            </a:r>
          </a:p>
          <a:p>
            <a:pPr marL="539750" indent="-539750">
              <a:buFont typeface="Symbol" pitchFamily="18" charset="2"/>
              <a:buChar char=""/>
            </a:pPr>
            <a:r>
              <a:rPr lang="id-ID" dirty="0" smtClean="0"/>
              <a:t>Biaya berlangganan</a:t>
            </a:r>
          </a:p>
          <a:p>
            <a:pPr marL="539750" indent="-539750">
              <a:buFont typeface="Symbol" pitchFamily="18" charset="2"/>
              <a:buChar char=""/>
            </a:pPr>
            <a:r>
              <a:rPr lang="id-ID" dirty="0" smtClean="0"/>
              <a:t>Pinjaman/penyewaan/Leasing</a:t>
            </a:r>
          </a:p>
          <a:p>
            <a:pPr marL="539750" indent="-539750">
              <a:buFont typeface="Symbol" pitchFamily="18" charset="2"/>
              <a:buChar char=""/>
            </a:pPr>
            <a:r>
              <a:rPr lang="id-ID" dirty="0" smtClean="0"/>
              <a:t>Lisensi</a:t>
            </a:r>
          </a:p>
          <a:p>
            <a:pPr marL="539750" indent="-539750">
              <a:buFont typeface="Symbol" pitchFamily="18" charset="2"/>
              <a:buChar char=""/>
            </a:pPr>
            <a:r>
              <a:rPr lang="id-ID" dirty="0" smtClean="0"/>
              <a:t>Biaya komisi</a:t>
            </a:r>
          </a:p>
          <a:p>
            <a:pPr marL="539750" indent="-539750">
              <a:buFont typeface="Symbol" pitchFamily="18" charset="2"/>
              <a:buChar char=""/>
            </a:pPr>
            <a:r>
              <a:rPr lang="id-ID" dirty="0" smtClean="0"/>
              <a:t>Periklanan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MEKANISME PENETAPAN HARGA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846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85918"/>
                <a:gridCol w="2786082"/>
                <a:gridCol w="1714512"/>
                <a:gridCol w="285748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PENETAPAN</a:t>
                      </a:r>
                      <a:r>
                        <a:rPr lang="id-ID" baseline="0" dirty="0" smtClean="0">
                          <a:solidFill>
                            <a:srgbClr val="C00000"/>
                          </a:solidFill>
                        </a:rPr>
                        <a:t> HARGA TETAP</a:t>
                      </a:r>
                    </a:p>
                    <a:p>
                      <a:pPr algn="ctr"/>
                      <a:r>
                        <a:rPr lang="id-ID" baseline="0" dirty="0" smtClean="0">
                          <a:solidFill>
                            <a:srgbClr val="C00000"/>
                          </a:solidFill>
                        </a:rPr>
                        <a:t>Standar harga didasarkan pada variabel-variabel statis</a:t>
                      </a:r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PENETAPAN HARGA DINAMIS</a:t>
                      </a:r>
                    </a:p>
                    <a:p>
                      <a:pPr algn="ctr"/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Harga berubah bergantung pada kondisi</a:t>
                      </a:r>
                      <a:r>
                        <a:rPr lang="id-ID" baseline="0" dirty="0" smtClean="0">
                          <a:solidFill>
                            <a:srgbClr val="C00000"/>
                          </a:solidFill>
                        </a:rPr>
                        <a:t> pasar</a:t>
                      </a:r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b="1" dirty="0" smtClean="0"/>
                        <a:t>Daftar harga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Harga tetap untuk produk individu, jasa atau proposisi nilai lainnya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Negosiasi (penawaran)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Harga dinegosiasikan antara dua /lebih</a:t>
                      </a:r>
                      <a:r>
                        <a:rPr lang="id-ID" baseline="0" dirty="0" smtClean="0"/>
                        <a:t> mitra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b="1" dirty="0" smtClean="0"/>
                        <a:t>Kebergantungan fitur</a:t>
                      </a:r>
                      <a:r>
                        <a:rPr lang="id-ID" b="1" baseline="0" dirty="0" smtClean="0"/>
                        <a:t> produk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Harga bergantung pada jumlah atau kualitas</a:t>
                      </a:r>
                      <a:r>
                        <a:rPr lang="id-ID" baseline="0" dirty="0" smtClean="0"/>
                        <a:t> fitur proposisi nilai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Manajemen hasil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Harga bergantung  pada persediaan dan waktu pembelian (utk sumber daya yg tidk</a:t>
                      </a:r>
                      <a:r>
                        <a:rPr lang="id-ID" baseline="0" dirty="0" smtClean="0"/>
                        <a:t> tahan lama; kamar hotel, kursi pesawat)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b="1" dirty="0" smtClean="0"/>
                        <a:t>Kebergantungan segmen pelanggan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Harga bergantung </a:t>
                      </a:r>
                      <a:r>
                        <a:rPr lang="id-ID" baseline="0" dirty="0" smtClean="0"/>
                        <a:t> pada jenis dan karakteristik segmen pelanggan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Pasar real time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Harga ditentukan</a:t>
                      </a:r>
                      <a:r>
                        <a:rPr lang="id-ID" baseline="0" dirty="0" smtClean="0"/>
                        <a:t> secara dinamis berdasarkan permintaan dan penawaran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b="1" dirty="0" smtClean="0"/>
                        <a:t>Kebergantungan volume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Harga sebagai fungsi dari jumlah yang dibeli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lelang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Harga ditentukan dari hasil penawaran</a:t>
                      </a:r>
                      <a:r>
                        <a:rPr lang="id-ID" baseline="0" dirty="0" smtClean="0"/>
                        <a:t> kompetitif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PERTANYAAN REVENUE STREAMS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Untuk nilai apakah pelanggan benar-benar bersedia membayar?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Untuk apa sajakah mereka membayar?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Bagaimanakah pembayaran mereka?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Bagaimanakah cara pembayaran yang lebih mereka sukai?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Berapa besarkah kontribusi masing-masing arus pendapatan terhadap pendapatan secara keseluruhan?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Hasil gambar untuk bisnis model kanv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14744" y="642918"/>
            <a:ext cx="1785950" cy="485778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7500958" y="642918"/>
            <a:ext cx="1643042" cy="485778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714480" y="2928934"/>
            <a:ext cx="2000264" cy="2571768"/>
          </a:xfrm>
          <a:prstGeom prst="rect">
            <a:avLst/>
          </a:prstGeom>
          <a:blipFill dpi="0" rotWithShape="1">
            <a:blip r:embed="rId4">
              <a:alphaModFix amt="6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5500694" y="642918"/>
            <a:ext cx="2000264" cy="485778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4572000" y="5500702"/>
            <a:ext cx="4572000" cy="1357298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555</Words>
  <Application>Microsoft Office PowerPoint</Application>
  <PresentationFormat>On-screen Show (4:3)</PresentationFormat>
  <Paragraphs>204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Generation</vt:lpstr>
      <vt:lpstr>PowerPoint Presentation</vt:lpstr>
      <vt:lpstr>PowerPoint Presentation</vt:lpstr>
      <vt:lpstr>REVENUE STREAMS</vt:lpstr>
      <vt:lpstr>DUA JENIS ARUS PENDAPATAN</vt:lpstr>
      <vt:lpstr>BEBERAPA CARA UNTUK MEMBANGUN ARUS KAS</vt:lpstr>
      <vt:lpstr>MEKANISME PENETAPAN HARGA</vt:lpstr>
      <vt:lpstr>PERTANYAAN REVENUE STREAMS</vt:lpstr>
      <vt:lpstr>PowerPoint Presentation</vt:lpstr>
      <vt:lpstr>KEY RESOURCES</vt:lpstr>
      <vt:lpstr>KATEGORI SUMBER DAYA UTAMA</vt:lpstr>
      <vt:lpstr>PERTANYAAN KEY RESOURCES</vt:lpstr>
      <vt:lpstr>PowerPoint Presentation</vt:lpstr>
      <vt:lpstr>Asek Keuangan</vt:lpstr>
      <vt:lpstr>PowerPoint Presentation</vt:lpstr>
      <vt:lpstr>PowerPoint Presentation</vt:lpstr>
      <vt:lpstr>PowerPoint Presentation</vt:lpstr>
      <vt:lpstr>TUGAS!!!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Generation</dc:title>
  <dc:creator>user</dc:creator>
  <cp:lastModifiedBy>acer v5</cp:lastModifiedBy>
  <cp:revision>80</cp:revision>
  <dcterms:created xsi:type="dcterms:W3CDTF">2016-08-25T06:18:42Z</dcterms:created>
  <dcterms:modified xsi:type="dcterms:W3CDTF">2016-09-19T09:52:54Z</dcterms:modified>
</cp:coreProperties>
</file>