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5" r:id="rId4"/>
    <p:sldId id="257" r:id="rId5"/>
    <p:sldId id="273" r:id="rId6"/>
    <p:sldId id="275" r:id="rId7"/>
    <p:sldId id="258" r:id="rId8"/>
    <p:sldId id="259" r:id="rId9"/>
    <p:sldId id="260" r:id="rId10"/>
    <p:sldId id="261" r:id="rId11"/>
    <p:sldId id="270" r:id="rId12"/>
    <p:sldId id="272" r:id="rId13"/>
    <p:sldId id="276" r:id="rId14"/>
    <p:sldId id="278" r:id="rId15"/>
    <p:sldId id="277" r:id="rId16"/>
    <p:sldId id="279" r:id="rId17"/>
    <p:sldId id="280" r:id="rId18"/>
    <p:sldId id="281" r:id="rId19"/>
    <p:sldId id="284" r:id="rId20"/>
    <p:sldId id="285" r:id="rId21"/>
    <p:sldId id="286" r:id="rId22"/>
    <p:sldId id="282" r:id="rId23"/>
  </p:sldIdLst>
  <p:sldSz cx="9144000" cy="6858000" type="screen4x3"/>
  <p:notesSz cx="7559675" cy="106918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6" autoAdjust="0"/>
    <p:restoredTop sz="94660"/>
  </p:normalViewPr>
  <p:slideViewPr>
    <p:cSldViewPr>
      <p:cViewPr varScale="1">
        <p:scale>
          <a:sx n="69" d="100"/>
          <a:sy n="69" d="100"/>
        </p:scale>
        <p:origin x="-144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735560" y="1599840"/>
            <a:ext cx="5671800" cy="4525560"/>
          </a:xfrm>
          <a:prstGeom prst="rect">
            <a:avLst/>
          </a:prstGeom>
          <a:ln>
            <a:noFill/>
          </a:ln>
        </p:spPr>
      </p:pic>
      <p:pic>
        <p:nvPicPr>
          <p:cNvPr id="38" name="Picture 37"/>
          <p:cNvPicPr/>
          <p:nvPr/>
        </p:nvPicPr>
        <p:blipFill>
          <a:blip r:embed="rId2"/>
          <a:stretch>
            <a:fillRect/>
          </a:stretch>
        </p:blipFill>
        <p:spPr>
          <a:xfrm>
            <a:off x="1735560" y="1599840"/>
            <a:ext cx="56718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0200"/>
            <a:ext cx="8229240" cy="452592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47"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4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0"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5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5"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6"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0200"/>
            <a:ext cx="8229240" cy="452592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58"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9"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0"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62"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3"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4"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66"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7"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69"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1"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2"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74"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5"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6" name="Picture 75"/>
          <p:cNvPicPr/>
          <p:nvPr/>
        </p:nvPicPr>
        <p:blipFill>
          <a:blip r:embed="rId2"/>
          <a:stretch>
            <a:fillRect/>
          </a:stretch>
        </p:blipFill>
        <p:spPr>
          <a:xfrm>
            <a:off x="1735560" y="1599840"/>
            <a:ext cx="5671800" cy="4525560"/>
          </a:xfrm>
          <a:prstGeom prst="rect">
            <a:avLst/>
          </a:prstGeom>
          <a:ln>
            <a:noFill/>
          </a:ln>
        </p:spPr>
      </p:pic>
      <p:pic>
        <p:nvPicPr>
          <p:cNvPr id="77" name="Picture 76"/>
          <p:cNvPicPr/>
          <p:nvPr/>
        </p:nvPicPr>
        <p:blipFill>
          <a:blip r:embed="rId2"/>
          <a:stretch>
            <a:fillRect/>
          </a:stretch>
        </p:blipFill>
        <p:spPr>
          <a:xfrm>
            <a:off x="1735560" y="1599840"/>
            <a:ext cx="567180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lIns="0" tIns="0" rIns="0" bIns="0" anchor="ctr"/>
          <a:lstStyle/>
          <a:p>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US" sz="4400">
                <a:solidFill>
                  <a:srgbClr val="000000"/>
                </a:solidFill>
                <a:latin typeface="Arial"/>
              </a:rPr>
              <a:t>Click to edit the title text formatClick to edit Master title style</a:t>
            </a:r>
            <a:endParaRPr/>
          </a:p>
        </p:txBody>
      </p:sp>
      <p:sp>
        <p:nvSpPr>
          <p:cNvPr id="6" name="PlaceHolder 2"/>
          <p:cNvSpPr>
            <a:spLocks noGrp="1"/>
          </p:cNvSpPr>
          <p:nvPr>
            <p:ph type="dt"/>
          </p:nvPr>
        </p:nvSpPr>
        <p:spPr>
          <a:xfrm>
            <a:off x="457200" y="6245280"/>
            <a:ext cx="2133360" cy="475920"/>
          </a:xfrm>
          <a:prstGeom prst="rect">
            <a:avLst/>
          </a:prstGeom>
        </p:spPr>
        <p:txBody>
          <a:bodyPr/>
          <a:lstStyle/>
          <a:p>
            <a:pPr>
              <a:lnSpc>
                <a:spcPct val="100000"/>
              </a:lnSpc>
            </a:pPr>
            <a:r>
              <a:rPr lang="en-US" sz="1400">
                <a:solidFill>
                  <a:srgbClr val="000000"/>
                </a:solidFill>
                <a:latin typeface="Arial"/>
              </a:rPr>
              <a:t>8/22/15</a:t>
            </a:r>
            <a:endParaRPr/>
          </a:p>
        </p:txBody>
      </p:sp>
      <p:sp>
        <p:nvSpPr>
          <p:cNvPr id="2" name="PlaceHolder 3"/>
          <p:cNvSpPr>
            <a:spLocks noGrp="1"/>
          </p:cNvSpPr>
          <p:nvPr>
            <p:ph type="ftr"/>
          </p:nvPr>
        </p:nvSpPr>
        <p:spPr>
          <a:xfrm>
            <a:off x="3124080" y="6245280"/>
            <a:ext cx="2895120" cy="475920"/>
          </a:xfrm>
          <a:prstGeom prst="rect">
            <a:avLst/>
          </a:prstGeom>
        </p:spPr>
        <p:txBody>
          <a:bodyPr/>
          <a:lstStyle/>
          <a:p>
            <a:endParaRPr/>
          </a:p>
        </p:txBody>
      </p:sp>
      <p:sp>
        <p:nvSpPr>
          <p:cNvPr id="3" name="PlaceHolder 4"/>
          <p:cNvSpPr>
            <a:spLocks noGrp="1"/>
          </p:cNvSpPr>
          <p:nvPr>
            <p:ph type="sldNum"/>
          </p:nvPr>
        </p:nvSpPr>
        <p:spPr>
          <a:xfrm>
            <a:off x="6553080" y="6245280"/>
            <a:ext cx="2133360" cy="475920"/>
          </a:xfrm>
          <a:prstGeom prst="rect">
            <a:avLst/>
          </a:prstGeom>
        </p:spPr>
        <p:txBody>
          <a:bodyPr/>
          <a:lstStyle/>
          <a:p>
            <a:pPr>
              <a:lnSpc>
                <a:spcPct val="100000"/>
              </a:lnSpc>
            </a:pPr>
            <a:fld id="{5476B606-E811-4258-A1A9-D66B334ECECA}" type="slidenum">
              <a:rPr lang="en-US" sz="1400">
                <a:solidFill>
                  <a:srgbClr val="000000"/>
                </a:solidFill>
                <a:latin typeface="Arial"/>
              </a:rPr>
              <a:t>‹#›</a:t>
            </a:fld>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400">
                <a:latin typeface="Arial"/>
              </a:rPr>
              <a:t>Second Outline Level</a:t>
            </a:r>
            <a:endParaRPr/>
          </a:p>
          <a:p>
            <a:pPr lvl="2">
              <a:buSzPct val="45000"/>
              <a:buFont typeface="StarSymbol"/>
              <a:buChar char=""/>
            </a:pPr>
            <a:r>
              <a:rPr lang="en-US" sz="20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Arial"/>
              </a:rPr>
              <a:t>Click to edit the title text formatClick to edit Master title style</a:t>
            </a:r>
            <a:endParaRPr/>
          </a:p>
        </p:txBody>
      </p:sp>
      <p:sp>
        <p:nvSpPr>
          <p:cNvPr id="40"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en-US" sz="3200">
                <a:solidFill>
                  <a:srgbClr val="000000"/>
                </a:solidFill>
                <a:latin typeface="Arial"/>
              </a:rPr>
              <a:t>Click to edit the outline text format</a:t>
            </a:r>
            <a:endParaRPr/>
          </a:p>
          <a:p>
            <a:pPr lvl="1">
              <a:buSzPct val="75000"/>
              <a:buFont typeface="StarSymbol"/>
              <a:buChar char=""/>
            </a:pPr>
            <a:r>
              <a:rPr lang="en-US" sz="3200">
                <a:solidFill>
                  <a:srgbClr val="000000"/>
                </a:solidFill>
                <a:latin typeface="Arial"/>
              </a:rPr>
              <a:t>Second Outline Level</a:t>
            </a:r>
            <a:endParaRPr/>
          </a:p>
          <a:p>
            <a:pPr lvl="2">
              <a:buSzPct val="45000"/>
              <a:buFont typeface="StarSymbol"/>
              <a:buChar char=""/>
            </a:pPr>
            <a:r>
              <a:rPr lang="en-US" sz="3200">
                <a:solidFill>
                  <a:srgbClr val="000000"/>
                </a:solidFill>
                <a:latin typeface="Arial"/>
              </a:rPr>
              <a:t>Third Outline Level</a:t>
            </a:r>
            <a:endParaRPr/>
          </a:p>
          <a:p>
            <a:pPr lvl="3">
              <a:buSzPct val="75000"/>
              <a:buFont typeface="StarSymbol"/>
              <a:buChar char=""/>
            </a:pPr>
            <a:r>
              <a:rPr lang="en-US" sz="3200">
                <a:solidFill>
                  <a:srgbClr val="000000"/>
                </a:solidFill>
                <a:latin typeface="Arial"/>
              </a:rPr>
              <a:t>Fourth Outline Level</a:t>
            </a:r>
            <a:endParaRPr/>
          </a:p>
          <a:p>
            <a:pPr lvl="4">
              <a:buSzPct val="45000"/>
              <a:buFont typeface="StarSymbol"/>
              <a:buChar char=""/>
            </a:pPr>
            <a:r>
              <a:rPr lang="en-US" sz="3200">
                <a:solidFill>
                  <a:srgbClr val="000000"/>
                </a:solidFill>
                <a:latin typeface="Arial"/>
              </a:rPr>
              <a:t>Fifth Outline Level</a:t>
            </a:r>
            <a:endParaRPr/>
          </a:p>
          <a:p>
            <a:pPr lvl="5">
              <a:buSzPct val="45000"/>
              <a:buFont typeface="StarSymbol"/>
              <a:buChar char=""/>
            </a:pPr>
            <a:r>
              <a:rPr lang="en-US" sz="3200">
                <a:solidFill>
                  <a:srgbClr val="000000"/>
                </a:solidFill>
                <a:latin typeface="Arial"/>
              </a:rPr>
              <a:t>Sixth Outline Level</a:t>
            </a:r>
            <a:endParaRPr/>
          </a:p>
          <a:p>
            <a:pPr>
              <a:lnSpc>
                <a:spcPct val="100000"/>
              </a:lnSpc>
              <a:buFont typeface="StarSymbol"/>
              <a:buChar char=""/>
            </a:pPr>
            <a:r>
              <a:rPr lang="en-US" sz="3200">
                <a:solidFill>
                  <a:srgbClr val="000000"/>
                </a:solidFill>
                <a:latin typeface="Arial"/>
              </a:rPr>
              <a:t>Seventh Outline LevelClick to edit Master text styles</a:t>
            </a:r>
            <a:endParaRPr/>
          </a:p>
          <a:p>
            <a:pPr lvl="1">
              <a:lnSpc>
                <a:spcPct val="100000"/>
              </a:lnSpc>
              <a:buFont typeface="StarSymbol"/>
              <a:buChar char=""/>
            </a:pPr>
            <a:r>
              <a:rPr lang="en-US" sz="2800">
                <a:solidFill>
                  <a:srgbClr val="000000"/>
                </a:solidFill>
                <a:latin typeface="Arial"/>
              </a:rPr>
              <a:t>Second level</a:t>
            </a:r>
            <a:endParaRPr/>
          </a:p>
          <a:p>
            <a:pPr lvl="2">
              <a:lnSpc>
                <a:spcPct val="100000"/>
              </a:lnSpc>
              <a:buFont typeface="StarSymbol"/>
              <a:buChar char=""/>
            </a:pPr>
            <a:r>
              <a:rPr lang="en-US" sz="2400">
                <a:solidFill>
                  <a:srgbClr val="000000"/>
                </a:solidFill>
                <a:latin typeface="Arial"/>
              </a:rPr>
              <a:t>Third level</a:t>
            </a:r>
            <a:endParaRPr/>
          </a:p>
          <a:p>
            <a:pPr lvl="3">
              <a:lnSpc>
                <a:spcPct val="100000"/>
              </a:lnSpc>
              <a:buFont typeface="StarSymbol"/>
              <a:buChar char=""/>
            </a:pPr>
            <a:r>
              <a:rPr lang="en-US" sz="2000">
                <a:solidFill>
                  <a:srgbClr val="000000"/>
                </a:solidFill>
                <a:latin typeface="Arial"/>
              </a:rPr>
              <a:t>Fourth level</a:t>
            </a:r>
            <a:endParaRPr/>
          </a:p>
          <a:p>
            <a:pPr lvl="4">
              <a:lnSpc>
                <a:spcPct val="100000"/>
              </a:lnSpc>
              <a:buFont typeface="StarSymbol"/>
              <a:buChar char="»"/>
            </a:pPr>
            <a:r>
              <a:rPr lang="en-US" sz="2000">
                <a:solidFill>
                  <a:srgbClr val="000000"/>
                </a:solidFill>
                <a:latin typeface="Arial"/>
              </a:rPr>
              <a:t>Fifth level</a:t>
            </a:r>
            <a:endParaRPr/>
          </a:p>
        </p:txBody>
      </p:sp>
      <p:sp>
        <p:nvSpPr>
          <p:cNvPr id="41" name="PlaceHolder 3"/>
          <p:cNvSpPr>
            <a:spLocks noGrp="1"/>
          </p:cNvSpPr>
          <p:nvPr>
            <p:ph type="dt"/>
          </p:nvPr>
        </p:nvSpPr>
        <p:spPr>
          <a:xfrm>
            <a:off x="457200" y="6245280"/>
            <a:ext cx="2133360" cy="475920"/>
          </a:xfrm>
          <a:prstGeom prst="rect">
            <a:avLst/>
          </a:prstGeom>
        </p:spPr>
        <p:txBody>
          <a:bodyPr/>
          <a:lstStyle/>
          <a:p>
            <a:pPr>
              <a:lnSpc>
                <a:spcPct val="100000"/>
              </a:lnSpc>
            </a:pPr>
            <a:r>
              <a:rPr lang="en-US" sz="1400">
                <a:solidFill>
                  <a:srgbClr val="000000"/>
                </a:solidFill>
                <a:latin typeface="Arial"/>
              </a:rPr>
              <a:t>8/22/15</a:t>
            </a:r>
            <a:endParaRPr/>
          </a:p>
        </p:txBody>
      </p:sp>
      <p:sp>
        <p:nvSpPr>
          <p:cNvPr id="42" name="PlaceHolder 4"/>
          <p:cNvSpPr>
            <a:spLocks noGrp="1"/>
          </p:cNvSpPr>
          <p:nvPr>
            <p:ph type="ftr"/>
          </p:nvPr>
        </p:nvSpPr>
        <p:spPr>
          <a:xfrm>
            <a:off x="3124080" y="6245280"/>
            <a:ext cx="2895120" cy="475920"/>
          </a:xfrm>
          <a:prstGeom prst="rect">
            <a:avLst/>
          </a:prstGeom>
        </p:spPr>
        <p:txBody>
          <a:bodyPr/>
          <a:lstStyle/>
          <a:p>
            <a:endParaRPr/>
          </a:p>
        </p:txBody>
      </p:sp>
      <p:sp>
        <p:nvSpPr>
          <p:cNvPr id="43" name="PlaceHolder 5"/>
          <p:cNvSpPr>
            <a:spLocks noGrp="1"/>
          </p:cNvSpPr>
          <p:nvPr>
            <p:ph type="sldNum"/>
          </p:nvPr>
        </p:nvSpPr>
        <p:spPr>
          <a:xfrm>
            <a:off x="6553080" y="6245280"/>
            <a:ext cx="2133360" cy="475920"/>
          </a:xfrm>
          <a:prstGeom prst="rect">
            <a:avLst/>
          </a:prstGeom>
        </p:spPr>
        <p:txBody>
          <a:bodyPr/>
          <a:lstStyle/>
          <a:p>
            <a:pPr>
              <a:lnSpc>
                <a:spcPct val="100000"/>
              </a:lnSpc>
            </a:pPr>
            <a:fld id="{D35F3C3A-C192-43D8-8420-A85DF5FA242C}" type="slidenum">
              <a:rPr lang="en-US" sz="1400">
                <a:solidFill>
                  <a:srgbClr val="000000"/>
                </a:solidFill>
                <a:latin typeface="Arial"/>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id.wikipedia.org/wiki/1858" TargetMode="External"/><Relationship Id="rId3" Type="http://schemas.openxmlformats.org/officeDocument/2006/relationships/hyperlink" Target="http://id.wikipedia.org/w/index.php?title=Montgomeryshire&amp;action=edit&amp;redlink=1" TargetMode="External"/><Relationship Id="rId7" Type="http://schemas.openxmlformats.org/officeDocument/2006/relationships/hyperlink" Target="http://id.wikipedia.org/wiki/17_November" TargetMode="External"/><Relationship Id="rId2" Type="http://schemas.openxmlformats.org/officeDocument/2006/relationships/hyperlink" Target="http://id.wikipedia.org/w/index.php?title=Newton,_Powys&amp;action=edit&amp;redlink=1" TargetMode="External"/><Relationship Id="rId1" Type="http://schemas.openxmlformats.org/officeDocument/2006/relationships/slideLayout" Target="../slideLayouts/slideLayout2.xml"/><Relationship Id="rId6" Type="http://schemas.openxmlformats.org/officeDocument/2006/relationships/hyperlink" Target="http://id.wikipedia.org/wiki/1771" TargetMode="External"/><Relationship Id="rId5" Type="http://schemas.openxmlformats.org/officeDocument/2006/relationships/hyperlink" Target="http://id.wikipedia.org/wiki/14_Mei" TargetMode="External"/><Relationship Id="rId4" Type="http://schemas.openxmlformats.org/officeDocument/2006/relationships/hyperlink" Target="http://id.wikipedia.org/wiki/Wales" TargetMode="External"/><Relationship Id="rId9" Type="http://schemas.openxmlformats.org/officeDocument/2006/relationships/hyperlink" Target="http://id.wikipedia.org/wiki/Sosialisme_utopi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Picture 1"/>
          <p:cNvPicPr/>
          <p:nvPr/>
        </p:nvPicPr>
        <p:blipFill>
          <a:blip r:embed="rId2"/>
          <a:stretch>
            <a:fillRect/>
          </a:stretch>
        </p:blipFill>
        <p:spPr>
          <a:xfrm>
            <a:off x="-829080" y="-71640"/>
            <a:ext cx="10401120" cy="7357680"/>
          </a:xfrm>
          <a:prstGeom prst="rect">
            <a:avLst/>
          </a:prstGeom>
          <a:ln>
            <a:noFill/>
          </a:ln>
        </p:spPr>
      </p:pic>
      <p:sp>
        <p:nvSpPr>
          <p:cNvPr id="79" name="TextShape 1"/>
          <p:cNvSpPr txBox="1"/>
          <p:nvPr/>
        </p:nvSpPr>
        <p:spPr>
          <a:xfrm>
            <a:off x="-642960" y="4602240"/>
            <a:ext cx="7772040" cy="1469520"/>
          </a:xfrm>
          <a:prstGeom prst="rect">
            <a:avLst/>
          </a:prstGeom>
        </p:spPr>
        <p:txBody>
          <a:bodyPr anchor="ctr"/>
          <a:lstStyle/>
          <a:p>
            <a:pPr algn="ctr">
              <a:lnSpc>
                <a:spcPct val="100000"/>
              </a:lnSpc>
            </a:pPr>
            <a:r>
              <a:rPr lang="id-ID" sz="4400" dirty="0" smtClean="0">
                <a:solidFill>
                  <a:srgbClr val="72BFC5"/>
                </a:solidFill>
                <a:latin typeface="Arial"/>
              </a:rPr>
              <a:t>PENGEMBANGAN KOMUNITAS / </a:t>
            </a:r>
            <a:r>
              <a:rPr lang="id-ID" sz="4400" dirty="0" smtClean="0">
                <a:solidFill>
                  <a:srgbClr val="72BFC5"/>
                </a:solidFill>
                <a:latin typeface="Arial"/>
              </a:rPr>
              <a:t>BMH4J4</a:t>
            </a:r>
          </a:p>
          <a:p>
            <a:pPr algn="ctr">
              <a:lnSpc>
                <a:spcPct val="100000"/>
              </a:lnSpc>
            </a:pPr>
            <a:r>
              <a:rPr lang="id-ID" dirty="0" smtClean="0"/>
              <a:t>Grisna Anggadwita / 085624339086</a:t>
            </a:r>
            <a:endParaRPr lang="id-ID" sz="4400" dirty="0">
              <a:solidFill>
                <a:srgbClr val="72BFC5"/>
              </a:solidFill>
              <a:latin typeface="Arial"/>
            </a:endParaRPr>
          </a:p>
        </p:txBody>
      </p:sp>
      <p:pic>
        <p:nvPicPr>
          <p:cNvPr id="82" name="Picture 19"/>
          <p:cNvPicPr/>
          <p:nvPr/>
        </p:nvPicPr>
        <p:blipFill>
          <a:blip r:embed="rId3"/>
          <a:stretch>
            <a:fillRect/>
          </a:stretch>
        </p:blipFill>
        <p:spPr>
          <a:xfrm>
            <a:off x="6786720" y="5857920"/>
            <a:ext cx="1716120" cy="588600"/>
          </a:xfrm>
          <a:prstGeom prst="rect">
            <a:avLst/>
          </a:prstGeom>
          <a:ln w="9360">
            <a:noFill/>
          </a:ln>
        </p:spPr>
      </p:pic>
      <p:pic>
        <p:nvPicPr>
          <p:cNvPr id="1026" name="Picture 2" descr="http://fast.web.id/wp-content/uploads/2014/09/t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560" y="116632"/>
            <a:ext cx="1331640" cy="119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600" dirty="0" smtClean="0">
                <a:solidFill>
                  <a:srgbClr val="FFFFFF"/>
                </a:solidFill>
                <a:latin typeface="Arial Black"/>
              </a:rPr>
              <a:t>INDIKATOR EVALUASI DOSEN</a:t>
            </a:r>
            <a:endParaRPr dirty="0"/>
          </a:p>
        </p:txBody>
      </p:sp>
      <p:sp>
        <p:nvSpPr>
          <p:cNvPr id="7" name="Content Placeholder 2"/>
          <p:cNvSpPr txBox="1">
            <a:spLocks/>
          </p:cNvSpPr>
          <p:nvPr/>
        </p:nvSpPr>
        <p:spPr>
          <a:xfrm>
            <a:off x="457200" y="1600200"/>
            <a:ext cx="8229600" cy="4525963"/>
          </a:xfrm>
          <a:prstGeom prst="rect">
            <a:avLst/>
          </a:prstGeom>
        </p:spPr>
        <p:txBody>
          <a:bodyPr lIns="0" tIns="0" rIns="0" bIns="0">
            <a:normAutofit/>
          </a:bodyPr>
          <a:lstStyle/>
          <a:p>
            <a:endParaRPr lang="id-ID" dirty="0"/>
          </a:p>
        </p:txBody>
      </p:sp>
      <p:sp>
        <p:nvSpPr>
          <p:cNvPr id="3" name="Rectangle 1"/>
          <p:cNvSpPr>
            <a:spLocks noChangeArrowheads="1"/>
          </p:cNvSpPr>
          <p:nvPr/>
        </p:nvSpPr>
        <p:spPr bwMode="auto">
          <a:xfrm>
            <a:off x="457200" y="2430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Arial" pitchFamily="34" charset="0"/>
                <a:cs typeface="Arial" pitchFamily="34" charset="0"/>
              </a:rPr>
              <a:t/>
            </a:r>
            <a:br>
              <a:rPr kumimoji="0" lang="id-ID" sz="1800" b="0" i="0" u="none" strike="noStrike" cap="none" normalizeH="0" baseline="0" smtClean="0">
                <a:ln>
                  <a:noFill/>
                </a:ln>
                <a:solidFill>
                  <a:schemeClr val="tx1"/>
                </a:solidFill>
                <a:effectLst/>
                <a:latin typeface="Arial" pitchFamily="34" charset="0"/>
                <a:cs typeface="Arial" pitchFamily="34" charset="0"/>
              </a:rPr>
            </a:b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14282984"/>
              </p:ext>
            </p:extLst>
          </p:nvPr>
        </p:nvGraphicFramePr>
        <p:xfrm>
          <a:off x="287524" y="980728"/>
          <a:ext cx="8568952" cy="5039360"/>
        </p:xfrm>
        <a:graphic>
          <a:graphicData uri="http://schemas.openxmlformats.org/drawingml/2006/table">
            <a:tbl>
              <a:tblPr firstRow="1" bandRow="1">
                <a:tableStyleId>{5C22544A-7EE6-4342-B048-85BDC9FD1C3A}</a:tableStyleId>
              </a:tblPr>
              <a:tblGrid>
                <a:gridCol w="504056"/>
                <a:gridCol w="8064896"/>
              </a:tblGrid>
              <a:tr h="370840">
                <a:tc>
                  <a:txBody>
                    <a:bodyPr/>
                    <a:lstStyle/>
                    <a:p>
                      <a:pPr algn="ctr"/>
                      <a:r>
                        <a:rPr lang="id-ID" sz="1400" dirty="0" smtClean="0"/>
                        <a:t>NO</a:t>
                      </a:r>
                      <a:endParaRPr lang="id-ID" sz="1400" dirty="0"/>
                    </a:p>
                  </a:txBody>
                  <a:tcPr/>
                </a:tc>
                <a:tc>
                  <a:txBody>
                    <a:bodyPr/>
                    <a:lstStyle/>
                    <a:p>
                      <a:pPr algn="ctr"/>
                      <a:r>
                        <a:rPr lang="id-ID" sz="1400" dirty="0" smtClean="0"/>
                        <a:t>KETERANGAN</a:t>
                      </a:r>
                      <a:endParaRPr lang="id-ID" sz="1400" dirty="0"/>
                    </a:p>
                  </a:txBody>
                  <a:tcPr/>
                </a:tc>
              </a:tr>
              <a:tr h="370840">
                <a:tc>
                  <a:txBody>
                    <a:bodyPr/>
                    <a:lstStyle/>
                    <a:p>
                      <a:pPr algn="ctr"/>
                      <a:r>
                        <a:rPr lang="id-ID" sz="1400" dirty="0" smtClean="0"/>
                        <a:t>1</a:t>
                      </a:r>
                      <a:endParaRPr lang="id-ID" sz="14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400" dirty="0" smtClean="0"/>
                        <a:t>Dosen memotivasi mahasiswa untuk aktif di kelas (berdiskusi, mengajukan pertanyaan/pendapat)</a:t>
                      </a:r>
                    </a:p>
                  </a:txBody>
                  <a:tcPr/>
                </a:tc>
              </a:tr>
              <a:tr h="370840">
                <a:tc>
                  <a:txBody>
                    <a:bodyPr/>
                    <a:lstStyle/>
                    <a:p>
                      <a:pPr algn="ctr"/>
                      <a:r>
                        <a:rPr lang="id-ID" sz="1400" dirty="0" smtClean="0"/>
                        <a:t>2</a:t>
                      </a:r>
                      <a:endParaRPr lang="id-ID" sz="1400" dirty="0"/>
                    </a:p>
                  </a:txBody>
                  <a:tcPr/>
                </a:tc>
                <a:tc>
                  <a:txBody>
                    <a:bodyPr/>
                    <a:lstStyle/>
                    <a:p>
                      <a:r>
                        <a:rPr lang="id-ID" sz="1400" dirty="0" smtClean="0"/>
                        <a:t>Dosen memberikan tugas (PR/Makalah, dll) yang membantu mahasiswa memahami materi perkuliahan</a:t>
                      </a:r>
                      <a:endParaRPr lang="id-ID" sz="1400" dirty="0"/>
                    </a:p>
                  </a:txBody>
                  <a:tcPr/>
                </a:tc>
              </a:tr>
              <a:tr h="370840">
                <a:tc>
                  <a:txBody>
                    <a:bodyPr/>
                    <a:lstStyle/>
                    <a:p>
                      <a:pPr algn="ctr"/>
                      <a:r>
                        <a:rPr lang="id-ID" sz="1400" dirty="0" smtClean="0"/>
                        <a:t>3</a:t>
                      </a:r>
                      <a:endParaRPr lang="id-ID" sz="1400" dirty="0"/>
                    </a:p>
                  </a:txBody>
                  <a:tcPr/>
                </a:tc>
                <a:tc>
                  <a:txBody>
                    <a:bodyPr/>
                    <a:lstStyle/>
                    <a:p>
                      <a:r>
                        <a:rPr lang="id-ID" sz="1400" dirty="0" smtClean="0"/>
                        <a:t>Dosen mengulas kembali materi kuliah terdahulu di</a:t>
                      </a:r>
                      <a:r>
                        <a:rPr lang="id-ID" sz="1400" baseline="0" dirty="0" smtClean="0"/>
                        <a:t> setiap awal perkuliahan</a:t>
                      </a:r>
                      <a:endParaRPr lang="id-ID" sz="1400" dirty="0"/>
                    </a:p>
                  </a:txBody>
                  <a:tcPr/>
                </a:tc>
              </a:tr>
              <a:tr h="370840">
                <a:tc>
                  <a:txBody>
                    <a:bodyPr/>
                    <a:lstStyle/>
                    <a:p>
                      <a:pPr algn="ctr"/>
                      <a:r>
                        <a:rPr lang="id-ID" sz="1400" dirty="0" smtClean="0"/>
                        <a:t>4</a:t>
                      </a:r>
                      <a:endParaRPr lang="id-ID" sz="1400" dirty="0"/>
                    </a:p>
                  </a:txBody>
                  <a:tcPr/>
                </a:tc>
                <a:tc>
                  <a:txBody>
                    <a:bodyPr/>
                    <a:lstStyle/>
                    <a:p>
                      <a:r>
                        <a:rPr lang="id-ID" sz="1400" dirty="0" smtClean="0"/>
                        <a:t>Dosen menguasai materi kuliah yang disampaikan dengan baik dan mampu menjawab pertanyaan mahasiswa</a:t>
                      </a:r>
                      <a:endParaRPr lang="id-ID" sz="1400" dirty="0"/>
                    </a:p>
                  </a:txBody>
                  <a:tcPr/>
                </a:tc>
              </a:tr>
              <a:tr h="370840">
                <a:tc>
                  <a:txBody>
                    <a:bodyPr/>
                    <a:lstStyle/>
                    <a:p>
                      <a:pPr algn="ctr"/>
                      <a:r>
                        <a:rPr lang="id-ID" sz="1400" dirty="0" smtClean="0"/>
                        <a:t>5</a:t>
                      </a:r>
                      <a:endParaRPr lang="id-ID" sz="1400" dirty="0"/>
                    </a:p>
                  </a:txBody>
                  <a:tcPr/>
                </a:tc>
                <a:tc>
                  <a:txBody>
                    <a:bodyPr/>
                    <a:lstStyle/>
                    <a:p>
                      <a:r>
                        <a:rPr lang="id-ID" sz="1400" dirty="0" smtClean="0"/>
                        <a:t>Dosen menyajikan materi kuliah dengan kreatif dan memanfaatkan teknologi informasi dan multimedia dalam penyajian materi</a:t>
                      </a:r>
                      <a:endParaRPr lang="id-ID" sz="1400" dirty="0"/>
                    </a:p>
                  </a:txBody>
                  <a:tcPr/>
                </a:tc>
              </a:tr>
              <a:tr h="370840">
                <a:tc>
                  <a:txBody>
                    <a:bodyPr/>
                    <a:lstStyle/>
                    <a:p>
                      <a:pPr algn="ctr"/>
                      <a:r>
                        <a:rPr lang="id-ID" sz="1400" dirty="0" smtClean="0"/>
                        <a:t>6</a:t>
                      </a:r>
                      <a:endParaRPr lang="id-ID" sz="1400" dirty="0"/>
                    </a:p>
                  </a:txBody>
                  <a:tcPr/>
                </a:tc>
                <a:tc>
                  <a:txBody>
                    <a:bodyPr/>
                    <a:lstStyle/>
                    <a:p>
                      <a:r>
                        <a:rPr lang="id-ID" sz="1400" dirty="0" smtClean="0"/>
                        <a:t>Soal/tugas/ujian yang</a:t>
                      </a:r>
                      <a:r>
                        <a:rPr lang="id-ID" sz="1400" baseline="0" dirty="0" smtClean="0"/>
                        <a:t> diberikan sesuai dengan materi kuliah yang diberikan</a:t>
                      </a:r>
                      <a:endParaRPr lang="id-ID" sz="1400" dirty="0"/>
                    </a:p>
                  </a:txBody>
                  <a:tcPr/>
                </a:tc>
              </a:tr>
              <a:tr h="370840">
                <a:tc>
                  <a:txBody>
                    <a:bodyPr/>
                    <a:lstStyle/>
                    <a:p>
                      <a:pPr algn="ctr"/>
                      <a:r>
                        <a:rPr lang="id-ID" sz="1400" dirty="0" smtClean="0"/>
                        <a:t>7</a:t>
                      </a:r>
                      <a:endParaRPr lang="id-ID" sz="1400" dirty="0"/>
                    </a:p>
                  </a:txBody>
                  <a:tcPr/>
                </a:tc>
                <a:tc>
                  <a:txBody>
                    <a:bodyPr/>
                    <a:lstStyle/>
                    <a:p>
                      <a:r>
                        <a:rPr lang="id-ID" sz="1400" dirty="0" smtClean="0"/>
                        <a:t>Materi kuliah yang disampaikan sesuai dengan SAP (Satuan Acara Perkuliahan)</a:t>
                      </a:r>
                      <a:endParaRPr lang="id-ID" sz="1400" dirty="0"/>
                    </a:p>
                  </a:txBody>
                  <a:tcPr/>
                </a:tc>
              </a:tr>
              <a:tr h="370840">
                <a:tc>
                  <a:txBody>
                    <a:bodyPr/>
                    <a:lstStyle/>
                    <a:p>
                      <a:pPr algn="ctr"/>
                      <a:r>
                        <a:rPr lang="id-ID" sz="1400" dirty="0" smtClean="0"/>
                        <a:t>8</a:t>
                      </a:r>
                      <a:endParaRPr lang="id-ID" sz="1400" dirty="0"/>
                    </a:p>
                  </a:txBody>
                  <a:tcPr/>
                </a:tc>
                <a:tc>
                  <a:txBody>
                    <a:bodyPr/>
                    <a:lstStyle/>
                    <a:p>
                      <a:r>
                        <a:rPr lang="id-ID" sz="1400" dirty="0" smtClean="0"/>
                        <a:t>Dosen melaksanakan perkuliahan sesuai jadwal dan durasi perkuliahan</a:t>
                      </a:r>
                      <a:endParaRPr lang="id-ID" sz="1400" dirty="0"/>
                    </a:p>
                  </a:txBody>
                  <a:tcPr/>
                </a:tc>
              </a:tr>
              <a:tr h="370840">
                <a:tc>
                  <a:txBody>
                    <a:bodyPr/>
                    <a:lstStyle/>
                    <a:p>
                      <a:pPr algn="ctr"/>
                      <a:r>
                        <a:rPr lang="id-ID" sz="1400" dirty="0" smtClean="0"/>
                        <a:t>9</a:t>
                      </a:r>
                      <a:endParaRPr lang="id-ID" sz="1400" dirty="0"/>
                    </a:p>
                  </a:txBody>
                  <a:tcPr/>
                </a:tc>
                <a:tc>
                  <a:txBody>
                    <a:bodyPr/>
                    <a:lstStyle/>
                    <a:p>
                      <a:r>
                        <a:rPr lang="id-ID" sz="1400" dirty="0" smtClean="0"/>
                        <a:t>Dosen menyampaikan aturan perkuliahan (SAP, deskripsi mata kuliah, silabus, tatacara penilaian) pada</a:t>
                      </a:r>
                      <a:r>
                        <a:rPr lang="id-ID" sz="1400" baseline="0" dirty="0" smtClean="0"/>
                        <a:t> awal perkuliahan</a:t>
                      </a:r>
                      <a:endParaRPr lang="id-ID" sz="1400" dirty="0"/>
                    </a:p>
                  </a:txBody>
                  <a:tcPr/>
                </a:tc>
              </a:tr>
              <a:tr h="370840">
                <a:tc>
                  <a:txBody>
                    <a:bodyPr/>
                    <a:lstStyle/>
                    <a:p>
                      <a:pPr algn="ctr"/>
                      <a:r>
                        <a:rPr lang="id-ID" sz="1400" dirty="0" smtClean="0"/>
                        <a:t>10</a:t>
                      </a:r>
                      <a:endParaRPr lang="id-ID" sz="1400" dirty="0"/>
                    </a:p>
                  </a:txBody>
                  <a:tcPr/>
                </a:tc>
                <a:tc>
                  <a:txBody>
                    <a:bodyPr/>
                    <a:lstStyle/>
                    <a:p>
                      <a:r>
                        <a:rPr lang="id-ID" sz="1400" dirty="0" smtClean="0"/>
                        <a:t>Tugas/laporan/kuis/ujian dibahas dan berkasnya dikembalikan kepada mahasiswa</a:t>
                      </a:r>
                      <a:endParaRPr lang="id-ID" sz="1400" dirty="0"/>
                    </a:p>
                  </a:txBody>
                  <a:tcPr/>
                </a:tc>
              </a:tr>
              <a:tr h="370840">
                <a:tc>
                  <a:txBody>
                    <a:bodyPr/>
                    <a:lstStyle/>
                    <a:p>
                      <a:pPr algn="ctr"/>
                      <a:r>
                        <a:rPr lang="id-ID" sz="1400" dirty="0" smtClean="0"/>
                        <a:t>11</a:t>
                      </a:r>
                      <a:endParaRPr lang="id-ID" sz="1400" dirty="0"/>
                    </a:p>
                  </a:txBody>
                  <a:tcPr/>
                </a:tc>
                <a:tc>
                  <a:txBody>
                    <a:bodyPr/>
                    <a:lstStyle/>
                    <a:p>
                      <a:r>
                        <a:rPr lang="id-ID" sz="1400" dirty="0" smtClean="0"/>
                        <a:t>Dosen memberikan kesempatan kepada mahasiswa untuk mengklarifikasi perolehan nilai</a:t>
                      </a:r>
                      <a:endParaRPr lang="id-ID" sz="1400" dirty="0"/>
                    </a:p>
                  </a:txBody>
                  <a:tcPr/>
                </a:tc>
              </a:tr>
            </a:tbl>
          </a:graphicData>
        </a:graphic>
      </p:graphicFrame>
    </p:spTree>
    <p:extLst>
      <p:ext uri="{BB962C8B-B14F-4D97-AF65-F5344CB8AC3E}">
        <p14:creationId xmlns:p14="http://schemas.microsoft.com/office/powerpoint/2010/main" val="294298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SUBJEK PENGEMBANGAN KOMUNITAS</a:t>
            </a:r>
            <a:endParaRPr sz="32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Wilayah</a:t>
            </a:r>
            <a:r>
              <a:rPr kumimoji="0" lang="id-ID" sz="3200" b="0" i="0" u="none" strike="noStrike" kern="1200" cap="none" spc="0" normalizeH="0" noProof="0" dirty="0" smtClean="0">
                <a:ln>
                  <a:noFill/>
                </a:ln>
                <a:solidFill>
                  <a:sysClr val="windowText" lastClr="000000"/>
                </a:solidFill>
                <a:effectLst/>
                <a:uLnTx/>
                <a:uFillTx/>
                <a:latin typeface="Calibri"/>
                <a:ea typeface="+mn-ea"/>
                <a:cs typeface="+mn-cs"/>
              </a:rPr>
              <a:t> Kabupaten Bandung yang memiliki potensi khususnya dalam bidang usaha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dirty="0" smtClean="0">
                <a:solidFill>
                  <a:sysClr val="windowText" lastClr="000000"/>
                </a:solidFill>
                <a:latin typeface="Calibri"/>
              </a:rPr>
              <a:t>Setiap kelompok akan ditempatkan di beberapa wilayah yang berbeda</a:t>
            </a:r>
            <a:endParaRPr kumimoji="0" lang="id-ID" sz="3200" b="0" i="0" u="none" strike="noStrike" kern="1200" cap="none" spc="0" normalizeH="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noProof="0" dirty="0" smtClean="0">
                <a:solidFill>
                  <a:sysClr val="windowText" lastClr="000000"/>
                </a:solidFill>
                <a:latin typeface="Calibri"/>
              </a:rPr>
              <a:t>Pembagian wilayah akan ditentukan pada pertemuan yang akan datang</a:t>
            </a: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93909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DEFINISI SOSIAL</a:t>
            </a:r>
            <a:endParaRPr sz="32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Sosial merupakan</a:t>
            </a:r>
            <a:r>
              <a:rPr kumimoji="0" lang="id-ID" sz="3200" b="0" i="0" u="none" strike="noStrike" kern="1200" cap="none" spc="0" normalizeH="0" noProof="0" dirty="0" smtClean="0">
                <a:ln>
                  <a:noFill/>
                </a:ln>
                <a:solidFill>
                  <a:sysClr val="windowText" lastClr="000000"/>
                </a:solidFill>
                <a:effectLst/>
                <a:uLnTx/>
                <a:uFillTx/>
                <a:latin typeface="Calibri"/>
                <a:ea typeface="+mn-ea"/>
                <a:cs typeface="+mn-cs"/>
              </a:rPr>
              <a:t> rangkaian norma, moral, nilai dan aturan yang bersumber dari kebudayaan suatu masyarakat atau komuniti yang digunakan sebagai acuan dalam berhubungan antar manusia. (Rudito dan Femiola, 2013)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aseline="0" dirty="0" smtClean="0">
                <a:solidFill>
                  <a:sysClr val="windowText" lastClr="000000"/>
                </a:solidFill>
                <a:latin typeface="Calibri"/>
              </a:rPr>
              <a:t>Kumpulan</a:t>
            </a:r>
            <a:r>
              <a:rPr lang="id-ID" dirty="0" smtClean="0">
                <a:solidFill>
                  <a:sysClr val="windowText" lastClr="000000"/>
                </a:solidFill>
                <a:latin typeface="Calibri"/>
              </a:rPr>
              <a:t> hal dan kewajiban atau status terbagi dalam dua bagian : perolehan (</a:t>
            </a:r>
            <a:r>
              <a:rPr lang="id-ID" i="1" dirty="0" smtClean="0">
                <a:solidFill>
                  <a:sysClr val="windowText" lastClr="000000"/>
                </a:solidFill>
                <a:latin typeface="Calibri"/>
              </a:rPr>
              <a:t>ascribed</a:t>
            </a:r>
            <a:r>
              <a:rPr lang="id-ID" dirty="0" smtClean="0">
                <a:solidFill>
                  <a:sysClr val="windowText" lastClr="000000"/>
                </a:solidFill>
                <a:latin typeface="Calibri"/>
              </a:rPr>
              <a:t>) dan pencapaian (</a:t>
            </a:r>
            <a:r>
              <a:rPr lang="id-ID" i="1" dirty="0" smtClean="0">
                <a:solidFill>
                  <a:sysClr val="windowText" lastClr="000000"/>
                </a:solidFill>
                <a:latin typeface="Calibri"/>
              </a:rPr>
              <a:t>achieved</a:t>
            </a:r>
            <a:r>
              <a:rPr lang="id-ID" dirty="0" smtClean="0">
                <a:solidFill>
                  <a:sysClr val="windowText" lastClr="000000"/>
                </a:solidFill>
                <a:latin typeface="Calibri"/>
              </a:rPr>
              <a:t>)</a:t>
            </a: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729937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MASALAH SOSIAL</a:t>
            </a:r>
            <a:endParaRPr sz="3200" dirty="0"/>
          </a:p>
        </p:txBody>
      </p:sp>
      <p:sp>
        <p:nvSpPr>
          <p:cNvPr id="5" name="Content Placeholder 2"/>
          <p:cNvSpPr txBox="1">
            <a:spLocks/>
          </p:cNvSpPr>
          <p:nvPr/>
        </p:nvSpPr>
        <p:spPr>
          <a:xfrm>
            <a:off x="457200" y="1340768"/>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1600" b="0" i="0" u="none" strike="noStrike" kern="1200" cap="none" spc="0" normalizeH="0" baseline="0" noProof="0" dirty="0" smtClean="0">
                <a:ln>
                  <a:noFill/>
                </a:ln>
                <a:solidFill>
                  <a:sysClr val="windowText" lastClr="000000"/>
                </a:solidFill>
                <a:effectLst/>
                <a:uLnTx/>
                <a:uFillTx/>
                <a:latin typeface="Calibri"/>
              </a:rPr>
              <a:t>Masalah</a:t>
            </a:r>
            <a:r>
              <a:rPr kumimoji="0" lang="id-ID" sz="1600" b="0" i="0" u="none" strike="noStrike" kern="1200" cap="none" spc="0" normalizeH="0" noProof="0" dirty="0" smtClean="0">
                <a:ln>
                  <a:noFill/>
                </a:ln>
                <a:solidFill>
                  <a:sysClr val="windowText" lastClr="000000"/>
                </a:solidFill>
                <a:effectLst/>
                <a:uLnTx/>
                <a:uFillTx/>
                <a:latin typeface="Calibri"/>
              </a:rPr>
              <a:t> sosial ada atau muncul ketika suatu masyarakat tertentu, atau paling tidak sebagian orang dalam komuniti tersebut, merasa dipecah belah atau terancam atau merasa terganggu dalam menjalankan aktivitas atau praktek-praktek kehidupannya yang berlaku dalam masyarakat tersebut. (Birenboum dan Sagarin, 1972)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1600" noProof="0" dirty="0" smtClean="0">
                <a:solidFill>
                  <a:sysClr val="windowText" lastClr="000000"/>
                </a:solidFill>
                <a:latin typeface="Calibri"/>
              </a:rPr>
              <a:t>Masalah sosial sebagai gangguan terhadap “good will” yang menjadi perhatian dalam sebuah komuniti tersebut. (Raab dan Selznick)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1600" b="0" i="0" u="none" strike="noStrike" kern="1200" cap="none" spc="0" normalizeH="0" baseline="0" dirty="0" smtClean="0">
                <a:ln>
                  <a:noFill/>
                </a:ln>
                <a:solidFill>
                  <a:sysClr val="windowText" lastClr="000000"/>
                </a:solidFill>
                <a:effectLst/>
                <a:uLnTx/>
                <a:uFillTx/>
                <a:latin typeface="Calibri"/>
              </a:rPr>
              <a:t>Masalah</a:t>
            </a:r>
            <a:r>
              <a:rPr kumimoji="0" lang="id-ID" sz="1600" b="0" i="0" u="none" strike="noStrike" kern="1200" cap="none" spc="0" normalizeH="0" dirty="0" smtClean="0">
                <a:ln>
                  <a:noFill/>
                </a:ln>
                <a:solidFill>
                  <a:sysClr val="windowText" lastClr="000000"/>
                </a:solidFill>
                <a:effectLst/>
                <a:uLnTx/>
                <a:uFillTx/>
                <a:latin typeface="Calibri"/>
              </a:rPr>
              <a:t> sosial adalah suatu kondisi yang didefinisikan oleh suatu komuniti atau kelompok orang sebagai penyimpangan dari suatu norma atau nilai sosial yang sangat dihargai atau dianggap penting. (Richard dan Meyer)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1600" baseline="0" noProof="0" dirty="0" smtClean="0">
                <a:solidFill>
                  <a:sysClr val="windowText" lastClr="000000"/>
                </a:solidFill>
                <a:latin typeface="Calibri"/>
              </a:rPr>
              <a:t>Perbedaan utama antara masalah sosial</a:t>
            </a:r>
            <a:r>
              <a:rPr lang="id-ID" sz="1600" noProof="0" dirty="0" smtClean="0">
                <a:solidFill>
                  <a:sysClr val="windowText" lastClr="000000"/>
                </a:solidFill>
                <a:latin typeface="Calibri"/>
              </a:rPr>
              <a:t> dan masalah yang lainnya adalah bahwa masalah sosial selalu terkait dengan nilai-nilai moral, pranata-pranata sosial dan atau terkait konteks-konteks normatif dimana hubungan itu terjadi. </a:t>
            </a:r>
            <a:r>
              <a:rPr lang="id-ID" sz="1600" baseline="0" noProof="0" dirty="0" smtClean="0">
                <a:solidFill>
                  <a:sysClr val="windowText" lastClr="000000"/>
                </a:solidFill>
                <a:latin typeface="Calibri"/>
              </a:rPr>
              <a:t>Nisbet</a:t>
            </a:r>
            <a:r>
              <a:rPr lang="id-ID" sz="1600" noProof="0" dirty="0" smtClean="0">
                <a:solidFill>
                  <a:sysClr val="windowText" lastClr="000000"/>
                </a:solidFill>
                <a:latin typeface="Calibri"/>
              </a:rPr>
              <a:t> (1961)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1600" b="0" i="0" u="none" strike="noStrike" kern="1200" cap="none" spc="0" normalizeH="0" baseline="0" dirty="0" smtClean="0">
                <a:ln>
                  <a:noFill/>
                </a:ln>
                <a:solidFill>
                  <a:sysClr val="windowText" lastClr="000000"/>
                </a:solidFill>
                <a:effectLst/>
                <a:uLnTx/>
                <a:uFillTx/>
                <a:latin typeface="Calibri"/>
              </a:rPr>
              <a:t>Masalah sosial adalah (Rudito dan Famiola, 2013):</a:t>
            </a:r>
          </a:p>
          <a:p>
            <a:pPr marL="514350" marR="0" lvl="0" indent="-514350" algn="l" defTabSz="914400" rtl="0" eaLnBrk="1" fontAlgn="auto" latinLnBrk="0" hangingPunct="1">
              <a:lnSpc>
                <a:spcPct val="100000"/>
              </a:lnSpc>
              <a:spcBef>
                <a:spcPct val="20000"/>
              </a:spcBef>
              <a:spcAft>
                <a:spcPts val="0"/>
              </a:spcAft>
              <a:buClrTx/>
              <a:buSzTx/>
              <a:buAutoNum type="alphaLcPeriod"/>
              <a:tabLst/>
              <a:defRPr/>
            </a:pPr>
            <a:r>
              <a:rPr lang="id-ID" sz="1600" noProof="0" dirty="0" smtClean="0">
                <a:solidFill>
                  <a:sysClr val="windowText" lastClr="000000"/>
                </a:solidFill>
                <a:latin typeface="Calibri"/>
              </a:rPr>
              <a:t>Sesuatu yang secara luas dipertimbangkan sebagai suatu penilaian “jelek atau buruk” dari suatu hal, kejadian atau tindakan</a:t>
            </a:r>
          </a:p>
          <a:p>
            <a:pPr marL="514350" marR="0" lvl="0" indent="-514350" algn="l" defTabSz="914400" rtl="0" eaLnBrk="1" fontAlgn="auto" latinLnBrk="0" hangingPunct="1">
              <a:lnSpc>
                <a:spcPct val="100000"/>
              </a:lnSpc>
              <a:spcBef>
                <a:spcPct val="20000"/>
              </a:spcBef>
              <a:spcAft>
                <a:spcPts val="0"/>
              </a:spcAft>
              <a:buClrTx/>
              <a:buSzTx/>
              <a:buAutoNum type="alphaLcPeriod"/>
              <a:tabLst/>
              <a:defRPr/>
            </a:pPr>
            <a:r>
              <a:rPr lang="id-ID" sz="1600" dirty="0" smtClean="0">
                <a:solidFill>
                  <a:sysClr val="windowText" lastClr="000000"/>
                </a:solidFill>
                <a:latin typeface="Calibri"/>
              </a:rPr>
              <a:t>Melibatkan jumlah orang banyak</a:t>
            </a:r>
          </a:p>
          <a:p>
            <a:pPr marL="514350" marR="0" lvl="0" indent="-514350" algn="l" defTabSz="914400" rtl="0" eaLnBrk="1" fontAlgn="auto" latinLnBrk="0" hangingPunct="1">
              <a:lnSpc>
                <a:spcPct val="100000"/>
              </a:lnSpc>
              <a:spcBef>
                <a:spcPct val="20000"/>
              </a:spcBef>
              <a:spcAft>
                <a:spcPts val="0"/>
              </a:spcAft>
              <a:buClrTx/>
              <a:buSzTx/>
              <a:buAutoNum type="alphaLcPeriod"/>
              <a:tabLst/>
              <a:defRPr/>
            </a:pPr>
            <a:r>
              <a:rPr lang="id-ID" sz="1600" noProof="0" dirty="0" smtClean="0">
                <a:solidFill>
                  <a:sysClr val="windowText" lastClr="000000"/>
                </a:solidFill>
                <a:latin typeface="Calibri"/>
              </a:rPr>
              <a:t>Sering, walaupun tidak selalu, dirasakan memberikan kerugian bagi masyarakat atau kelompok masyarakat.</a:t>
            </a:r>
          </a:p>
        </p:txBody>
      </p:sp>
    </p:spTree>
    <p:extLst>
      <p:ext uri="{BB962C8B-B14F-4D97-AF65-F5344CB8AC3E}">
        <p14:creationId xmlns:p14="http://schemas.microsoft.com/office/powerpoint/2010/main" val="3729937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PEMETAAN SOSIAL</a:t>
            </a:r>
            <a:endParaRPr sz="32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Pemetaan sosial adalah usaha untuk menggambarkan,</a:t>
            </a:r>
            <a:r>
              <a:rPr kumimoji="0" lang="id-ID" sz="3200" b="0" i="0" u="none" strike="noStrike" kern="1200" cap="none" spc="0" normalizeH="0" noProof="0" dirty="0" smtClean="0">
                <a:ln>
                  <a:noFill/>
                </a:ln>
                <a:solidFill>
                  <a:sysClr val="windowText" lastClr="000000"/>
                </a:solidFill>
                <a:effectLst/>
                <a:uLnTx/>
                <a:uFillTx/>
                <a:latin typeface="Calibri"/>
                <a:ea typeface="+mn-ea"/>
                <a:cs typeface="+mn-cs"/>
              </a:rPr>
              <a:t> mendeskripsikan, mengidentifikasikan norma-norma, moral, nilai dan aturan yang digunakan oleh manusia sebagai anggota masyarakat untuk mengatur hubungan interaksi yang terjadi di dalamnya</a:t>
            </a:r>
            <a:r>
              <a:rPr lang="id-ID" dirty="0">
                <a:solidFill>
                  <a:sysClr val="windowText" lastClr="000000"/>
                </a:solidFill>
                <a:latin typeface="Calibri"/>
              </a:rPr>
              <a:t>. (Rudito dan Femiola, 2013)</a:t>
            </a:r>
          </a:p>
        </p:txBody>
      </p:sp>
    </p:spTree>
    <p:extLst>
      <p:ext uri="{BB962C8B-B14F-4D97-AF65-F5344CB8AC3E}">
        <p14:creationId xmlns:p14="http://schemas.microsoft.com/office/powerpoint/2010/main" val="372993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000" dirty="0" smtClean="0">
                <a:solidFill>
                  <a:srgbClr val="FFFFFF"/>
                </a:solidFill>
                <a:latin typeface="Arial Black"/>
              </a:rPr>
              <a:t>SEJARAH PENGEMBANGAN KOMUNITAS</a:t>
            </a:r>
            <a:endParaRPr sz="30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dirty="0" smtClean="0"/>
              <a:t>Teori </a:t>
            </a:r>
            <a:r>
              <a:rPr lang="id-ID" dirty="0"/>
              <a:t>Pengembangan Masyarakat  ini bermula dari sejarah panjang yang menceritakan keridupan seorang tokoh sosiologi Robert Own, ia lahir di </a:t>
            </a:r>
            <a:r>
              <a:rPr lang="id-ID" dirty="0">
                <a:hlinkClick r:id="rId2" tooltip="Newton, Powys (halaman belum tersedia)"/>
              </a:rPr>
              <a:t>Newton, Powys</a:t>
            </a:r>
            <a:r>
              <a:rPr lang="id-ID" dirty="0"/>
              <a:t>, </a:t>
            </a:r>
            <a:r>
              <a:rPr lang="id-ID" dirty="0">
                <a:hlinkClick r:id="rId3" tooltip="Montgomeryshire (halaman belum tersedia)"/>
              </a:rPr>
              <a:t>Montgomeryshire</a:t>
            </a:r>
            <a:r>
              <a:rPr lang="id-ID" dirty="0"/>
              <a:t>, </a:t>
            </a:r>
            <a:r>
              <a:rPr lang="id-ID" dirty="0">
                <a:hlinkClick r:id="rId4"/>
              </a:rPr>
              <a:t>Wales</a:t>
            </a:r>
            <a:r>
              <a:rPr lang="id-ID" dirty="0"/>
              <a:t>, (</a:t>
            </a:r>
            <a:r>
              <a:rPr lang="id-ID" dirty="0">
                <a:hlinkClick r:id="rId5"/>
              </a:rPr>
              <a:t>14 Mei</a:t>
            </a:r>
            <a:r>
              <a:rPr lang="id-ID" dirty="0"/>
              <a:t> </a:t>
            </a:r>
            <a:r>
              <a:rPr lang="id-ID" dirty="0">
                <a:hlinkClick r:id="rId6"/>
              </a:rPr>
              <a:t>1771</a:t>
            </a:r>
            <a:r>
              <a:rPr lang="id-ID" dirty="0"/>
              <a:t> – </a:t>
            </a:r>
            <a:r>
              <a:rPr lang="id-ID" dirty="0">
                <a:hlinkClick r:id="rId7"/>
              </a:rPr>
              <a:t>17 November</a:t>
            </a:r>
            <a:r>
              <a:rPr lang="id-ID" dirty="0"/>
              <a:t> </a:t>
            </a:r>
            <a:r>
              <a:rPr lang="id-ID" dirty="0">
                <a:hlinkClick r:id="rId8"/>
              </a:rPr>
              <a:t>1858</a:t>
            </a:r>
            <a:r>
              <a:rPr lang="id-ID" dirty="0"/>
              <a:t>) adalah pemikir utama </a:t>
            </a:r>
            <a:r>
              <a:rPr lang="id-ID" dirty="0">
                <a:hlinkClick r:id="rId9" tooltip="Sosialisme utopis"/>
              </a:rPr>
              <a:t>sosialisme utopis</a:t>
            </a:r>
            <a:r>
              <a:rPr lang="id-ID" dirty="0"/>
              <a:t>, dia adalah seorang pelaku bisnis sukses yang menyumbangkan banyak laba dari bisnisnya demi peningkatan hidup karyawannya. </a:t>
            </a:r>
            <a:r>
              <a:rPr lang="id-ID" dirty="0" smtClean="0"/>
              <a:t>Kontribusi </a:t>
            </a:r>
            <a:r>
              <a:rPr lang="id-ID" dirty="0"/>
              <a:t>utama Owen ke pikiran kaum sosialis adalah pandangan yang dimana perilaku sosial manusia tidaklah tetap atau absolut, dan manusia itu mempunyai kemauan bebas untuk mengorganisir diri mereka ke dalam segala bentuk masyarakat yg mereka inginkan.</a:t>
            </a:r>
          </a:p>
          <a:p>
            <a:pPr lvl="0">
              <a:defRPr/>
            </a:pPr>
            <a:r>
              <a:rPr lang="id-ID" dirty="0" smtClean="0"/>
              <a:t>Di </a:t>
            </a:r>
            <a:r>
              <a:rPr lang="id-ID" dirty="0"/>
              <a:t>Amerika Serikat munculnya model pengembangan masyarakat terkait dengan disiplin ilmu pendidikan terutama pendidikan bagi masyarakat pedesaan. Setelah Perang Dunia I dan II, kegiatan pengembangan masyarakat diarahkan pada kegiatan masyarakat yang ditujukan untuk memperbaiki kondisi sosial masyarakat pasca perang</a:t>
            </a:r>
            <a:r>
              <a:rPr lang="id-ID" dirty="0" smtClean="0"/>
              <a:t>.</a:t>
            </a:r>
          </a:p>
          <a:p>
            <a:r>
              <a:rPr lang="id-ID" dirty="0"/>
              <a:t>Di Inggris kegiatan pengembangan masyarakat ditujukan untuk mengembangkan komunitas secara utuh dan memaparkan cara untuk meningkatkan kehidupan komunitas di daerah koloni mereka. Awalnya, kegiatan pengembangn masyarakat dikenal dengan istilah pendidikan massal. Istilah pengembangan masyarakat dikenalkan pada tahun 1944 </a:t>
            </a:r>
            <a:r>
              <a:rPr lang="id-ID" dirty="0" smtClean="0"/>
              <a:t>untuk menggantikan </a:t>
            </a:r>
            <a:r>
              <a:rPr lang="id-ID" dirty="0"/>
              <a:t>istilah pendidikan massal dan pada tahun 1948 istilah ini mulai resmi digunakan di seluruh koloni Inggris</a:t>
            </a:r>
            <a:r>
              <a:rPr lang="id-ID" dirty="0" smtClean="0"/>
              <a:t>.</a:t>
            </a:r>
          </a:p>
          <a:p>
            <a:pPr lvl="0">
              <a:defRPr/>
            </a:pP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729937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PENGEMBANGAN KOMUNITAS</a:t>
            </a:r>
            <a:endParaRPr sz="32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id-ID" dirty="0"/>
              <a:t>Pengembangan Masyarakat meliputi berbagai pelayanan sosial yang berbasis masyarakat mulai dari pelayanan preventif untuk anak-anak sampai pelayanan kuratif dan pengembangan untuk keluarga yang berpendapatan rendah (Suharto, 1997</a:t>
            </a:r>
            <a:r>
              <a:rPr lang="id-ID" dirty="0" smtClean="0"/>
              <a:t>).</a:t>
            </a:r>
          </a:p>
          <a:p>
            <a:pPr lvl="0">
              <a:defRPr/>
            </a:pPr>
            <a:r>
              <a:rPr lang="id-ID" dirty="0"/>
              <a:t>Menurut PBB pengembangan masyarakat merupakan suatu proses dimana usaha-usaha atau potensi-potensi yang dimiliki masyarakat diintegrasikan dengan sumber daya yang dimiliki pemerintah, untuk memperbaiki kondisi ekonomi, sosial, dan kebudayaan, dan mengintegrasikan masyarakat di dalam konteks kehidupan berbangsa, serta memberdayakan mereka agar mampu memberikan kontribusi secara penuh untuk mencapai kemajuan pada level nasional</a:t>
            </a:r>
            <a:r>
              <a:rPr lang="id-ID" dirty="0" smtClean="0"/>
              <a:t>.</a:t>
            </a:r>
          </a:p>
          <a:p>
            <a:pPr lvl="0">
              <a:defRPr/>
            </a:pPr>
            <a:r>
              <a:rPr lang="id-ID" dirty="0"/>
              <a:t>Pengembangan masyarakat adalah suatu proses ketika suatu masyarakat berusaha menentukan kebutuhan-kebutuhan atau tujuan-tujuannya, mengatur atau menyusun, mengembangkan kepercayaan dan hasrat untuk memenuhinya, menentukan sumber-sumber (dari dalam dan atau dari luar masyarakat), mengambil tindakan yang diperlukan sehubungan dengan pemenuhan kebutuhan-kebutuhan ini, dan dalam keseluruhan pelaksanaannya, memperluas dan mengembangkan sikap-sikap dan praktik-praktik kooperatif dan kolaboratif didalam masyarakat (Soetarso, 1994</a:t>
            </a:r>
            <a:r>
              <a:rPr lang="id-ID" dirty="0" smtClean="0"/>
              <a:t>).</a:t>
            </a:r>
          </a:p>
          <a:p>
            <a:pPr lvl="0">
              <a:defRPr/>
            </a:pPr>
            <a:r>
              <a:rPr lang="id-ID" dirty="0"/>
              <a:t>Pengembangan masyarakat  adalah upaya mengembangkan sebuah kondisi masyarakat secara berkelanjutan dan aktif berdasarkan prinsip-prinsip keadilan sosial dan saling </a:t>
            </a:r>
            <a:r>
              <a:rPr lang="id-ID" dirty="0" smtClean="0"/>
              <a:t>menghargai</a:t>
            </a:r>
            <a:r>
              <a:rPr lang="id-ID" dirty="0"/>
              <a:t> </a:t>
            </a:r>
            <a:r>
              <a:rPr lang="id-ID" dirty="0" smtClean="0"/>
              <a:t>(Zubaedi</a:t>
            </a:r>
            <a:r>
              <a:rPr lang="id-ID" dirty="0"/>
              <a:t>, 2007</a:t>
            </a:r>
            <a:r>
              <a:rPr lang="id-ID" dirty="0" smtClean="0"/>
              <a:t>).</a:t>
            </a:r>
          </a:p>
          <a:p>
            <a:pPr lvl="0">
              <a:defRPr/>
            </a:pPr>
            <a:r>
              <a:rPr lang="id-ID" dirty="0"/>
              <a:t>Pengembangan masyarakat merupakan perencanaan, pengorganisasian, atau proyek dan atau pengembangan berbagaai aktivitas pembuatan program atau proyek kemasyarakatan yang tujuan utamanya meningkatkan taraf hidup atau kesejahteraan sosial (social well-being) </a:t>
            </a:r>
            <a:r>
              <a:rPr lang="id-ID" dirty="0" smtClean="0"/>
              <a:t>masyarakat</a:t>
            </a:r>
            <a:r>
              <a:rPr lang="id-ID" dirty="0"/>
              <a:t> </a:t>
            </a:r>
            <a:r>
              <a:rPr lang="id-ID" dirty="0" smtClean="0"/>
              <a:t>(Suharto</a:t>
            </a:r>
            <a:r>
              <a:rPr lang="id-ID" dirty="0"/>
              <a:t>, 1997).</a:t>
            </a:r>
            <a:endParaRPr lang="id-ID" dirty="0" smtClean="0"/>
          </a:p>
          <a:p>
            <a:pPr lvl="0">
              <a:defRPr/>
            </a:pP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729937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000" dirty="0" smtClean="0">
                <a:solidFill>
                  <a:srgbClr val="FFFFFF"/>
                </a:solidFill>
                <a:latin typeface="Arial Black"/>
              </a:rPr>
              <a:t>PROGRAM PENGEMBANGAN KOMUNITAS</a:t>
            </a:r>
            <a:endParaRPr sz="30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id-ID" dirty="0"/>
              <a:t>Community Development Program (Program Pemberdayaan Masyarakat) merupakan suatu progam / proyek yang bertujuan untuk mempercepat penanggulangan kemiskinan berdasarkan pengembangan kemandirian masyarakat melalui peningkatan kapasitas masyarakat, Partisipasi masyarakat dan kelembagaan dalam penyelenggaraan pembangunan.</a:t>
            </a: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729937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000" dirty="0" smtClean="0">
                <a:solidFill>
                  <a:srgbClr val="FFFFFF"/>
                </a:solidFill>
                <a:latin typeface="Arial Black"/>
              </a:rPr>
              <a:t>TAHAPAN PENGEMBANGAN KOMUNITAS</a:t>
            </a:r>
            <a:endParaRPr sz="30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id-ID" dirty="0" smtClean="0"/>
              <a:t>Tahap Persiapan</a:t>
            </a:r>
          </a:p>
          <a:p>
            <a:pPr lvl="0">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Tahap Assessment</a:t>
            </a:r>
          </a:p>
          <a:p>
            <a:pPr lvl="0">
              <a:defRPr/>
            </a:pPr>
            <a:r>
              <a:rPr lang="id-ID" dirty="0" smtClean="0">
                <a:solidFill>
                  <a:sysClr val="windowText" lastClr="000000"/>
                </a:solidFill>
                <a:latin typeface="Calibri"/>
              </a:rPr>
              <a:t>Tahap Perencanaan Alternatif Program</a:t>
            </a:r>
          </a:p>
          <a:p>
            <a:pPr lvl="0">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Tahap Formulasi Rencana Aksi</a:t>
            </a:r>
          </a:p>
          <a:p>
            <a:pPr lvl="0">
              <a:defRPr/>
            </a:pPr>
            <a:r>
              <a:rPr lang="id-ID" dirty="0" smtClean="0">
                <a:solidFill>
                  <a:sysClr val="windowText" lastClr="000000"/>
                </a:solidFill>
                <a:latin typeface="Calibri"/>
              </a:rPr>
              <a:t>Tahap Pelaksanaan Program</a:t>
            </a:r>
          </a:p>
          <a:p>
            <a:pPr lvl="0">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Tahap Evaluasi Program</a:t>
            </a:r>
          </a:p>
          <a:p>
            <a:pPr lvl="0">
              <a:defRPr/>
            </a:pPr>
            <a:r>
              <a:rPr lang="id-ID" dirty="0" smtClean="0">
                <a:solidFill>
                  <a:sysClr val="windowText" lastClr="000000"/>
                </a:solidFill>
                <a:latin typeface="Calibri"/>
              </a:rPr>
              <a:t>Tahapan Terminasi</a:t>
            </a: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lvl="0">
              <a:defRPr/>
            </a:pP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906837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99392"/>
            <a:ext cx="9143640" cy="639000"/>
          </a:xfrm>
          <a:prstGeom prst="rect">
            <a:avLst/>
          </a:prstGeom>
          <a:noFill/>
          <a:ln w="9360">
            <a:noFill/>
          </a:ln>
        </p:spPr>
        <p:txBody>
          <a:bodyPr lIns="90000" tIns="45000" rIns="90000" bIns="45000"/>
          <a:lstStyle/>
          <a:p>
            <a:pPr algn="r">
              <a:lnSpc>
                <a:spcPct val="125000"/>
              </a:lnSpc>
            </a:pPr>
            <a:r>
              <a:rPr lang="id-ID" sz="2200" dirty="0" smtClean="0">
                <a:solidFill>
                  <a:srgbClr val="FFFFFF"/>
                </a:solidFill>
                <a:latin typeface="Arial Black"/>
              </a:rPr>
              <a:t>MODEL PERENCANAAN PARTISIPATORIS BERBASIS ASSET KOMUNITAS</a:t>
            </a:r>
            <a:endParaRPr sz="2200" dirty="0"/>
          </a:p>
        </p:txBody>
      </p:sp>
      <p:grpSp>
        <p:nvGrpSpPr>
          <p:cNvPr id="6" name="Group 5"/>
          <p:cNvGrpSpPr/>
          <p:nvPr/>
        </p:nvGrpSpPr>
        <p:grpSpPr>
          <a:xfrm>
            <a:off x="152400" y="990600"/>
            <a:ext cx="8839200" cy="5791200"/>
            <a:chOff x="152400" y="990600"/>
            <a:chExt cx="8839200" cy="5791200"/>
          </a:xfrm>
        </p:grpSpPr>
        <p:sp>
          <p:nvSpPr>
            <p:cNvPr id="7" name="Title 1"/>
            <p:cNvSpPr txBox="1">
              <a:spLocks/>
            </p:cNvSpPr>
            <p:nvPr/>
          </p:nvSpPr>
          <p:spPr>
            <a:xfrm>
              <a:off x="152400" y="1219200"/>
              <a:ext cx="8839200" cy="5410200"/>
            </a:xfrm>
            <a:prstGeom prst="rect">
              <a:avLst/>
            </a:prstGeom>
          </p:spPr>
          <p:txBody>
            <a:bodyPr vert="horz" lIns="45720" rIns="4572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2895600" y="1524000"/>
              <a:ext cx="41910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Rectangle 8"/>
            <p:cNvSpPr/>
            <p:nvPr/>
          </p:nvSpPr>
          <p:spPr>
            <a:xfrm>
              <a:off x="2895600" y="4038600"/>
              <a:ext cx="411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7200" y="1600200"/>
              <a:ext cx="19050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5800" y="4724400"/>
              <a:ext cx="15240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Regulasi</a:t>
              </a:r>
              <a:r>
                <a:rPr lang="en-US" dirty="0" smtClean="0"/>
                <a:t> </a:t>
              </a:r>
              <a:r>
                <a:rPr lang="en-US" dirty="0" err="1" smtClean="0"/>
                <a:t>dan</a:t>
              </a:r>
              <a:r>
                <a:rPr lang="en-US" dirty="0" smtClean="0"/>
                <a:t> </a:t>
              </a:r>
              <a:r>
                <a:rPr lang="en-US" dirty="0" err="1" smtClean="0"/>
                <a:t>Kebijakan</a:t>
              </a:r>
              <a:endParaRPr lang="en-US" dirty="0"/>
            </a:p>
          </p:txBody>
        </p:sp>
        <p:sp>
          <p:nvSpPr>
            <p:cNvPr id="12" name="Rounded Rectangle 11"/>
            <p:cNvSpPr/>
            <p:nvPr/>
          </p:nvSpPr>
          <p:spPr>
            <a:xfrm>
              <a:off x="685800" y="2667000"/>
              <a:ext cx="15240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Program </a:t>
              </a:r>
              <a:r>
                <a:rPr lang="en-US" dirty="0" err="1" smtClean="0"/>
                <a:t>dan</a:t>
              </a:r>
              <a:r>
                <a:rPr lang="en-US" dirty="0" smtClean="0"/>
                <a:t> </a:t>
              </a:r>
              <a:r>
                <a:rPr lang="en-US" dirty="0" err="1" smtClean="0"/>
                <a:t>Kegiatan</a:t>
              </a:r>
              <a:endParaRPr lang="en-US" dirty="0"/>
            </a:p>
          </p:txBody>
        </p:sp>
        <p:sp>
          <p:nvSpPr>
            <p:cNvPr id="13" name="Rounded Rectangle 12"/>
            <p:cNvSpPr/>
            <p:nvPr/>
          </p:nvSpPr>
          <p:spPr>
            <a:xfrm>
              <a:off x="2971801" y="2057400"/>
              <a:ext cx="1752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Faktor</a:t>
              </a:r>
              <a:r>
                <a:rPr lang="en-US" dirty="0" smtClean="0"/>
                <a:t> </a:t>
              </a:r>
              <a:r>
                <a:rPr lang="en-US" dirty="0" err="1" smtClean="0"/>
                <a:t>Predisposisi</a:t>
              </a:r>
              <a:endParaRPr lang="en-US" dirty="0"/>
            </a:p>
          </p:txBody>
        </p:sp>
        <p:cxnSp>
          <p:nvCxnSpPr>
            <p:cNvPr id="14" name="Straight Arrow Connector 13"/>
            <p:cNvCxnSpPr/>
            <p:nvPr/>
          </p:nvCxnSpPr>
          <p:spPr>
            <a:xfrm rot="10800000">
              <a:off x="304800" y="1446211"/>
              <a:ext cx="8534400" cy="1588"/>
            </a:xfrm>
            <a:prstGeom prst="straightConnector1">
              <a:avLst/>
            </a:prstGeom>
            <a:ln w="539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81000" y="6324600"/>
              <a:ext cx="8534400" cy="1588"/>
            </a:xfrm>
            <a:prstGeom prst="straightConnector1">
              <a:avLst/>
            </a:prstGeom>
            <a:ln w="53975">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7467600" y="2895600"/>
              <a:ext cx="1295400" cy="228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err="1" smtClean="0"/>
                <a:t>Kualitas</a:t>
              </a:r>
              <a:r>
                <a:rPr lang="en-US" sz="2000" dirty="0" smtClean="0"/>
                <a:t> </a:t>
              </a:r>
              <a:r>
                <a:rPr lang="en-US" sz="2000" dirty="0" err="1" smtClean="0"/>
                <a:t>Hidup</a:t>
              </a:r>
              <a:endParaRPr lang="en-US" sz="2000" dirty="0"/>
            </a:p>
          </p:txBody>
        </p:sp>
        <p:sp>
          <p:nvSpPr>
            <p:cNvPr id="17" name="Rectangle 16"/>
            <p:cNvSpPr/>
            <p:nvPr/>
          </p:nvSpPr>
          <p:spPr>
            <a:xfrm>
              <a:off x="609600" y="1600200"/>
              <a:ext cx="1676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t>Faktor</a:t>
              </a:r>
              <a:r>
                <a:rPr lang="en-US" sz="1600" dirty="0" smtClean="0"/>
                <a:t> </a:t>
              </a:r>
              <a:r>
                <a:rPr lang="en-US" sz="1600" dirty="0" err="1" smtClean="0"/>
                <a:t>Regulasi</a:t>
              </a:r>
              <a:r>
                <a:rPr lang="en-US" sz="1600" dirty="0" smtClean="0"/>
                <a:t>, </a:t>
              </a:r>
              <a:r>
                <a:rPr lang="en-US" sz="1600" dirty="0" err="1" smtClean="0"/>
                <a:t>Kebijakan</a:t>
              </a:r>
              <a:r>
                <a:rPr lang="en-US" sz="1600" dirty="0" smtClean="0"/>
                <a:t> </a:t>
              </a:r>
              <a:r>
                <a:rPr lang="en-US" sz="1600" dirty="0" err="1" smtClean="0"/>
                <a:t>dan</a:t>
              </a:r>
              <a:r>
                <a:rPr lang="en-US" sz="1600" dirty="0" smtClean="0"/>
                <a:t> Program</a:t>
              </a:r>
              <a:endParaRPr lang="en-US" sz="1600" dirty="0"/>
            </a:p>
          </p:txBody>
        </p:sp>
        <p:sp>
          <p:nvSpPr>
            <p:cNvPr id="19" name="Rounded Rectangle 18"/>
            <p:cNvSpPr/>
            <p:nvPr/>
          </p:nvSpPr>
          <p:spPr>
            <a:xfrm>
              <a:off x="5029200" y="2057400"/>
              <a:ext cx="19812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Perilaku</a:t>
              </a:r>
              <a:r>
                <a:rPr lang="en-US" dirty="0" smtClean="0"/>
                <a:t> </a:t>
              </a:r>
              <a:r>
                <a:rPr lang="en-US" dirty="0" err="1" smtClean="0"/>
                <a:t>dan</a:t>
              </a:r>
              <a:r>
                <a:rPr lang="en-US" dirty="0" smtClean="0"/>
                <a:t> Gaya </a:t>
              </a:r>
              <a:r>
                <a:rPr lang="en-US" dirty="0" err="1" smtClean="0"/>
                <a:t>Hidup</a:t>
              </a:r>
              <a:endParaRPr lang="en-US" dirty="0"/>
            </a:p>
          </p:txBody>
        </p:sp>
        <p:sp>
          <p:nvSpPr>
            <p:cNvPr id="20" name="Rounded Rectangle 19"/>
            <p:cNvSpPr/>
            <p:nvPr/>
          </p:nvSpPr>
          <p:spPr>
            <a:xfrm>
              <a:off x="5029200" y="2895600"/>
              <a:ext cx="19812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Faktor</a:t>
              </a:r>
              <a:r>
                <a:rPr lang="en-US" dirty="0" smtClean="0"/>
                <a:t> </a:t>
              </a:r>
              <a:r>
                <a:rPr lang="en-US" dirty="0" err="1" smtClean="0"/>
                <a:t>Penguat</a:t>
              </a:r>
              <a:endParaRPr lang="en-US" dirty="0"/>
            </a:p>
          </p:txBody>
        </p:sp>
        <p:sp>
          <p:nvSpPr>
            <p:cNvPr id="21" name="Rounded Rectangle 20"/>
            <p:cNvSpPr/>
            <p:nvPr/>
          </p:nvSpPr>
          <p:spPr>
            <a:xfrm>
              <a:off x="2971800" y="2895600"/>
              <a:ext cx="1752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Modal </a:t>
              </a:r>
              <a:r>
                <a:rPr lang="en-US" dirty="0" err="1" smtClean="0"/>
                <a:t>Sosial</a:t>
              </a:r>
              <a:endParaRPr lang="en-US" dirty="0"/>
            </a:p>
          </p:txBody>
        </p:sp>
        <p:sp>
          <p:nvSpPr>
            <p:cNvPr id="22" name="Rounded Rectangle 21"/>
            <p:cNvSpPr/>
            <p:nvPr/>
          </p:nvSpPr>
          <p:spPr>
            <a:xfrm>
              <a:off x="5029200" y="4114800"/>
              <a:ext cx="19050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Modal </a:t>
              </a:r>
              <a:r>
                <a:rPr lang="en-US" dirty="0" err="1" smtClean="0"/>
                <a:t>Lingkungan</a:t>
              </a:r>
              <a:endParaRPr lang="en-US" dirty="0"/>
            </a:p>
          </p:txBody>
        </p:sp>
        <p:sp>
          <p:nvSpPr>
            <p:cNvPr id="23" name="Rounded Rectangle 22"/>
            <p:cNvSpPr/>
            <p:nvPr/>
          </p:nvSpPr>
          <p:spPr>
            <a:xfrm>
              <a:off x="2971800" y="4114800"/>
              <a:ext cx="1752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Modal </a:t>
              </a:r>
              <a:r>
                <a:rPr lang="en-US" dirty="0" err="1" smtClean="0"/>
                <a:t>Fisik</a:t>
              </a:r>
              <a:r>
                <a:rPr lang="en-US" dirty="0" smtClean="0"/>
                <a:t> </a:t>
              </a:r>
              <a:endParaRPr lang="en-US" dirty="0"/>
            </a:p>
          </p:txBody>
        </p:sp>
        <p:sp>
          <p:nvSpPr>
            <p:cNvPr id="24" name="Rounded Rectangle 23"/>
            <p:cNvSpPr/>
            <p:nvPr/>
          </p:nvSpPr>
          <p:spPr>
            <a:xfrm>
              <a:off x="5029200" y="4953000"/>
              <a:ext cx="19050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Modal </a:t>
              </a:r>
              <a:r>
                <a:rPr lang="en-US" dirty="0" err="1" smtClean="0"/>
                <a:t>Teknologi</a:t>
              </a:r>
              <a:endParaRPr lang="en-US" dirty="0"/>
            </a:p>
          </p:txBody>
        </p:sp>
        <p:sp>
          <p:nvSpPr>
            <p:cNvPr id="25" name="Rounded Rectangle 24"/>
            <p:cNvSpPr/>
            <p:nvPr/>
          </p:nvSpPr>
          <p:spPr>
            <a:xfrm>
              <a:off x="2971800" y="4953000"/>
              <a:ext cx="1752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Modal </a:t>
              </a:r>
              <a:r>
                <a:rPr lang="en-US" dirty="0" err="1" smtClean="0"/>
                <a:t>Finansial</a:t>
              </a:r>
              <a:endParaRPr lang="en-US" dirty="0"/>
            </a:p>
          </p:txBody>
        </p:sp>
        <p:sp>
          <p:nvSpPr>
            <p:cNvPr id="26" name="Rectangle 25"/>
            <p:cNvSpPr/>
            <p:nvPr/>
          </p:nvSpPr>
          <p:spPr>
            <a:xfrm>
              <a:off x="3048000" y="1524000"/>
              <a:ext cx="2667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t>Faktor</a:t>
              </a:r>
              <a:r>
                <a:rPr lang="en-US" sz="1600" dirty="0" smtClean="0"/>
                <a:t> </a:t>
              </a:r>
              <a:r>
                <a:rPr lang="en-US" sz="1600" dirty="0" err="1" smtClean="0"/>
                <a:t>Manusia</a:t>
              </a:r>
              <a:r>
                <a:rPr lang="en-US" sz="1600" dirty="0" smtClean="0"/>
                <a:t> </a:t>
              </a:r>
              <a:r>
                <a:rPr lang="en-US" sz="1600" dirty="0" err="1" smtClean="0"/>
                <a:t>dan</a:t>
              </a:r>
              <a:r>
                <a:rPr lang="en-US" sz="1600" dirty="0" smtClean="0"/>
                <a:t> </a:t>
              </a:r>
              <a:r>
                <a:rPr lang="en-US" sz="1600" dirty="0" err="1" smtClean="0"/>
                <a:t>Sosial</a:t>
              </a:r>
              <a:endParaRPr lang="en-US" sz="1600" dirty="0"/>
            </a:p>
          </p:txBody>
        </p:sp>
        <p:sp>
          <p:nvSpPr>
            <p:cNvPr id="27" name="Rectangle 26"/>
            <p:cNvSpPr/>
            <p:nvPr/>
          </p:nvSpPr>
          <p:spPr>
            <a:xfrm>
              <a:off x="2971800" y="5867400"/>
              <a:ext cx="2667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t>Faktor</a:t>
              </a:r>
              <a:r>
                <a:rPr lang="en-US" sz="1600" dirty="0" smtClean="0"/>
                <a:t>  Non </a:t>
              </a:r>
              <a:r>
                <a:rPr lang="en-US" sz="1600" dirty="0" err="1" smtClean="0"/>
                <a:t>Manusia</a:t>
              </a:r>
              <a:endParaRPr lang="en-US" sz="1600" dirty="0"/>
            </a:p>
          </p:txBody>
        </p:sp>
        <p:cxnSp>
          <p:nvCxnSpPr>
            <p:cNvPr id="28" name="Straight Arrow Connector 27"/>
            <p:cNvCxnSpPr>
              <a:stCxn id="10" idx="3"/>
            </p:cNvCxnSpPr>
            <p:nvPr/>
          </p:nvCxnSpPr>
          <p:spPr>
            <a:xfrm flipV="1">
              <a:off x="2362200" y="3124200"/>
              <a:ext cx="533400" cy="7239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3"/>
            </p:cNvCxnSpPr>
            <p:nvPr/>
          </p:nvCxnSpPr>
          <p:spPr>
            <a:xfrm>
              <a:off x="2362200" y="3848100"/>
              <a:ext cx="533400" cy="9525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4572794" y="3886200"/>
              <a:ext cx="304006" cy="794"/>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4877197" y="3885803"/>
              <a:ext cx="304800" cy="794"/>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6800850" y="4171950"/>
              <a:ext cx="800100" cy="5334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6" idx="1"/>
            </p:cNvCxnSpPr>
            <p:nvPr/>
          </p:nvCxnSpPr>
          <p:spPr>
            <a:xfrm rot="16200000" flipH="1">
              <a:off x="6819900" y="3390900"/>
              <a:ext cx="914400" cy="38100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371600" y="990600"/>
              <a:ext cx="6324600" cy="381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rPr>
                <a:t>Alur</a:t>
              </a:r>
              <a:r>
                <a:rPr lang="en-US" sz="1600" b="1" dirty="0" smtClean="0">
                  <a:solidFill>
                    <a:schemeClr val="tx1"/>
                  </a:solidFill>
                </a:rPr>
                <a:t> Assessment </a:t>
              </a:r>
              <a:r>
                <a:rPr lang="en-US" sz="1600" b="1" dirty="0" err="1" smtClean="0">
                  <a:solidFill>
                    <a:schemeClr val="tx1"/>
                  </a:solidFill>
                </a:rPr>
                <a:t>kualitas</a:t>
              </a:r>
              <a:r>
                <a:rPr lang="en-US" sz="1600" b="1" dirty="0" smtClean="0">
                  <a:solidFill>
                    <a:schemeClr val="tx1"/>
                  </a:solidFill>
                </a:rPr>
                <a:t> </a:t>
              </a:r>
              <a:r>
                <a:rPr lang="en-US" sz="1600" b="1" dirty="0" err="1" smtClean="0">
                  <a:solidFill>
                    <a:schemeClr val="tx1"/>
                  </a:solidFill>
                </a:rPr>
                <a:t>hidup</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en-US" sz="1600" b="1" dirty="0" err="1" smtClean="0">
                  <a:solidFill>
                    <a:schemeClr val="tx1"/>
                  </a:solidFill>
                </a:rPr>
                <a:t>aset</a:t>
              </a:r>
              <a:r>
                <a:rPr lang="en-US" sz="1600" b="1" dirty="0" smtClean="0">
                  <a:solidFill>
                    <a:schemeClr val="tx1"/>
                  </a:solidFill>
                </a:rPr>
                <a:t> </a:t>
              </a:r>
              <a:r>
                <a:rPr lang="en-US" sz="1600" b="1" dirty="0" err="1" smtClean="0">
                  <a:solidFill>
                    <a:schemeClr val="tx1"/>
                  </a:solidFill>
                </a:rPr>
                <a:t>komunitas</a:t>
              </a:r>
              <a:endParaRPr lang="en-US" sz="1600" b="1" dirty="0">
                <a:solidFill>
                  <a:schemeClr val="tx1"/>
                </a:solidFill>
              </a:endParaRPr>
            </a:p>
          </p:txBody>
        </p:sp>
        <p:sp>
          <p:nvSpPr>
            <p:cNvPr id="35" name="Rectangle 34"/>
            <p:cNvSpPr/>
            <p:nvPr/>
          </p:nvSpPr>
          <p:spPr>
            <a:xfrm>
              <a:off x="1676400" y="6400800"/>
              <a:ext cx="6324600" cy="381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rPr>
                <a:t>Alur</a:t>
              </a:r>
              <a:r>
                <a:rPr lang="en-US" sz="1600" b="1" dirty="0" smtClean="0">
                  <a:solidFill>
                    <a:schemeClr val="tx1"/>
                  </a:solidFill>
                </a:rPr>
                <a:t> </a:t>
              </a:r>
              <a:r>
                <a:rPr lang="en-US" sz="1600" b="1" dirty="0" err="1" smtClean="0">
                  <a:solidFill>
                    <a:schemeClr val="tx1"/>
                  </a:solidFill>
                </a:rPr>
                <a:t>Perencanaan</a:t>
              </a:r>
              <a:r>
                <a:rPr lang="en-US" sz="1600" b="1" dirty="0" smtClean="0">
                  <a:solidFill>
                    <a:schemeClr val="tx1"/>
                  </a:solidFill>
                </a:rPr>
                <a:t> Program </a:t>
              </a:r>
              <a:r>
                <a:rPr lang="en-US" sz="1600" b="1" dirty="0" err="1" smtClean="0">
                  <a:solidFill>
                    <a:schemeClr val="tx1"/>
                  </a:solidFill>
                </a:rPr>
                <a:t>Aksi</a:t>
              </a:r>
              <a:endParaRPr lang="en-US" sz="1600" b="1" dirty="0">
                <a:solidFill>
                  <a:schemeClr val="tx1"/>
                </a:solidFill>
              </a:endParaRPr>
            </a:p>
          </p:txBody>
        </p:sp>
      </p:grpSp>
    </p:spTree>
    <p:extLst>
      <p:ext uri="{BB962C8B-B14F-4D97-AF65-F5344CB8AC3E}">
        <p14:creationId xmlns:p14="http://schemas.microsoft.com/office/powerpoint/2010/main" val="390683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600" dirty="0" smtClean="0">
                <a:solidFill>
                  <a:srgbClr val="FFFFFF"/>
                </a:solidFill>
                <a:latin typeface="Arial Black"/>
              </a:rPr>
              <a:t>PENCAPAIAN PEMBELAJARAN</a:t>
            </a:r>
            <a:endParaRPr dirty="0"/>
          </a:p>
        </p:txBody>
      </p:sp>
      <p:sp>
        <p:nvSpPr>
          <p:cNvPr id="7" name="Content Placeholder 2"/>
          <p:cNvSpPr txBox="1">
            <a:spLocks/>
          </p:cNvSpPr>
          <p:nvPr/>
        </p:nvSpPr>
        <p:spPr>
          <a:xfrm>
            <a:off x="457200" y="1600200"/>
            <a:ext cx="8229600" cy="4525963"/>
          </a:xfrm>
          <a:prstGeom prst="rect">
            <a:avLst/>
          </a:prstGeom>
        </p:spPr>
        <p:txBody>
          <a:bodyPr lIns="0" tIns="0" rIns="0" bIns="0">
            <a:normAutofit/>
          </a:bodyPr>
          <a:lstStyle/>
          <a:p>
            <a:pPr marL="285750" lvl="0" indent="-285750">
              <a:buFont typeface="Arial" pitchFamily="34" charset="0"/>
              <a:buChar char="•"/>
            </a:pPr>
            <a:r>
              <a:rPr lang="id-ID" dirty="0"/>
              <a:t>Mahasiswa mampu mengidentifikasi potensi usaha di suatu </a:t>
            </a:r>
            <a:r>
              <a:rPr lang="id-ID" dirty="0" smtClean="0"/>
              <a:t>komunitas/masyarakat</a:t>
            </a:r>
          </a:p>
          <a:p>
            <a:pPr marL="285750" lvl="0" indent="-285750">
              <a:buFont typeface="Arial" pitchFamily="34" charset="0"/>
              <a:buChar char="•"/>
            </a:pPr>
            <a:r>
              <a:rPr lang="es-ES" dirty="0" err="1" smtClean="0"/>
              <a:t>Mahasiswa</a:t>
            </a:r>
            <a:r>
              <a:rPr lang="es-ES" dirty="0" smtClean="0"/>
              <a:t> </a:t>
            </a:r>
            <a:r>
              <a:rPr lang="es-ES" dirty="0" err="1"/>
              <a:t>mampu</a:t>
            </a:r>
            <a:r>
              <a:rPr lang="es-ES" dirty="0"/>
              <a:t> </a:t>
            </a:r>
            <a:r>
              <a:rPr lang="es-ES" dirty="0" err="1"/>
              <a:t>menganalisis</a:t>
            </a:r>
            <a:r>
              <a:rPr lang="es-ES" dirty="0"/>
              <a:t> </a:t>
            </a:r>
            <a:r>
              <a:rPr lang="es-ES" dirty="0" err="1"/>
              <a:t>peluang</a:t>
            </a:r>
            <a:r>
              <a:rPr lang="es-ES" dirty="0"/>
              <a:t> </a:t>
            </a:r>
            <a:r>
              <a:rPr lang="es-ES" dirty="0" err="1"/>
              <a:t>untuk</a:t>
            </a:r>
            <a:r>
              <a:rPr lang="es-ES" dirty="0"/>
              <a:t> </a:t>
            </a:r>
            <a:r>
              <a:rPr lang="es-ES" dirty="0" err="1"/>
              <a:t>pengembangan</a:t>
            </a:r>
            <a:r>
              <a:rPr lang="es-ES" dirty="0"/>
              <a:t> </a:t>
            </a:r>
            <a:r>
              <a:rPr lang="id-ID" dirty="0"/>
              <a:t>usaha di suatu </a:t>
            </a:r>
            <a:r>
              <a:rPr lang="id-ID" dirty="0" smtClean="0"/>
              <a:t>komunitas/masyarakat</a:t>
            </a:r>
          </a:p>
          <a:p>
            <a:pPr marL="285750" lvl="0" indent="-285750">
              <a:buFont typeface="Arial" pitchFamily="34" charset="0"/>
              <a:buChar char="•"/>
            </a:pPr>
            <a:r>
              <a:rPr lang="id-ID" dirty="0" smtClean="0"/>
              <a:t>Mahasiswa </a:t>
            </a:r>
            <a:r>
              <a:rPr lang="id-ID" dirty="0"/>
              <a:t>mampu </a:t>
            </a:r>
            <a:r>
              <a:rPr lang="es-ES" dirty="0" err="1"/>
              <a:t>menjadi</a:t>
            </a:r>
            <a:r>
              <a:rPr lang="es-ES" dirty="0"/>
              <a:t> </a:t>
            </a:r>
            <a:r>
              <a:rPr lang="es-ES" dirty="0" err="1"/>
              <a:t>pribadi</a:t>
            </a:r>
            <a:r>
              <a:rPr lang="es-ES" dirty="0"/>
              <a:t> yang </a:t>
            </a:r>
            <a:r>
              <a:rPr lang="es-ES" dirty="0" err="1"/>
              <a:t>bertanggung</a:t>
            </a:r>
            <a:r>
              <a:rPr lang="es-ES" dirty="0"/>
              <a:t> </a:t>
            </a:r>
            <a:r>
              <a:rPr lang="es-ES" dirty="0" err="1"/>
              <a:t>jawab</a:t>
            </a:r>
            <a:r>
              <a:rPr lang="es-ES" dirty="0"/>
              <a:t>, </a:t>
            </a:r>
            <a:r>
              <a:rPr lang="es-ES" dirty="0" err="1"/>
              <a:t>berperilaku</a:t>
            </a:r>
            <a:r>
              <a:rPr lang="es-ES" dirty="0"/>
              <a:t> </a:t>
            </a:r>
            <a:r>
              <a:rPr lang="es-ES" dirty="0" err="1"/>
              <a:t>positif</a:t>
            </a:r>
            <a:r>
              <a:rPr lang="es-ES" dirty="0"/>
              <a:t> </a:t>
            </a:r>
            <a:r>
              <a:rPr lang="es-ES" dirty="0" err="1"/>
              <a:t>serta</a:t>
            </a:r>
            <a:r>
              <a:rPr lang="es-ES" dirty="0"/>
              <a:t> </a:t>
            </a:r>
            <a:r>
              <a:rPr lang="es-ES" dirty="0" err="1"/>
              <a:t>produktif</a:t>
            </a:r>
            <a:r>
              <a:rPr lang="es-ES" dirty="0"/>
              <a:t> di </a:t>
            </a:r>
            <a:r>
              <a:rPr lang="es-ES" dirty="0" err="1" smtClean="0"/>
              <a:t>masyarakat</a:t>
            </a:r>
            <a:r>
              <a:rPr lang="es-ES" dirty="0" smtClean="0"/>
              <a:t>.</a:t>
            </a:r>
            <a:endParaRPr lang="id-ID" dirty="0" smtClean="0"/>
          </a:p>
          <a:p>
            <a:pPr marL="285750" lvl="0" indent="-285750">
              <a:buFont typeface="Arial" pitchFamily="34" charset="0"/>
              <a:buChar char="•"/>
            </a:pPr>
            <a:r>
              <a:rPr lang="id-ID" dirty="0" smtClean="0"/>
              <a:t>Mahasiswa </a:t>
            </a:r>
            <a:r>
              <a:rPr lang="id-ID" dirty="0"/>
              <a:t>dapat m</a:t>
            </a:r>
            <a:r>
              <a:rPr lang="es-ES" dirty="0" err="1"/>
              <a:t>engembangkan</a:t>
            </a:r>
            <a:r>
              <a:rPr lang="es-ES" dirty="0"/>
              <a:t> </a:t>
            </a:r>
            <a:r>
              <a:rPr lang="es-ES" dirty="0" err="1"/>
              <a:t>kemampuan</a:t>
            </a:r>
            <a:r>
              <a:rPr lang="es-ES" dirty="0"/>
              <a:t> </a:t>
            </a:r>
            <a:r>
              <a:rPr lang="es-ES" dirty="0" err="1"/>
              <a:t>memimpin</a:t>
            </a:r>
            <a:r>
              <a:rPr lang="es-ES" dirty="0"/>
              <a:t>, </a:t>
            </a:r>
            <a:r>
              <a:rPr lang="es-ES" dirty="0" err="1"/>
              <a:t>membangun</a:t>
            </a:r>
            <a:r>
              <a:rPr lang="es-ES" dirty="0"/>
              <a:t> </a:t>
            </a:r>
            <a:r>
              <a:rPr lang="es-ES" dirty="0" err="1"/>
              <a:t>karakter</a:t>
            </a:r>
            <a:r>
              <a:rPr lang="es-ES" dirty="0"/>
              <a:t>, dan </a:t>
            </a:r>
            <a:r>
              <a:rPr lang="es-ES" dirty="0" err="1"/>
              <a:t>pemenuhan</a:t>
            </a:r>
            <a:r>
              <a:rPr lang="es-ES" dirty="0"/>
              <a:t> </a:t>
            </a:r>
            <a:r>
              <a:rPr lang="es-ES" dirty="0" err="1"/>
              <a:t>peran</a:t>
            </a:r>
            <a:r>
              <a:rPr lang="es-ES" dirty="0"/>
              <a:t> </a:t>
            </a:r>
            <a:r>
              <a:rPr lang="es-ES" dirty="0" err="1"/>
              <a:t>dalam</a:t>
            </a:r>
            <a:r>
              <a:rPr lang="es-ES" dirty="0"/>
              <a:t> </a:t>
            </a:r>
            <a:r>
              <a:rPr lang="es-ES" dirty="0" err="1"/>
              <a:t>pengembangan</a:t>
            </a:r>
            <a:r>
              <a:rPr lang="es-ES" dirty="0"/>
              <a:t> </a:t>
            </a:r>
            <a:r>
              <a:rPr lang="es-ES" dirty="0" err="1"/>
              <a:t>komunitas</a:t>
            </a:r>
            <a:r>
              <a:rPr lang="es-ES" dirty="0"/>
              <a:t> yang </a:t>
            </a:r>
            <a:r>
              <a:rPr lang="es-ES" dirty="0" err="1"/>
              <a:t>dilakukan</a:t>
            </a:r>
            <a:r>
              <a:rPr lang="es-ES" dirty="0"/>
              <a:t> secara </a:t>
            </a:r>
            <a:r>
              <a:rPr lang="es-ES" dirty="0" err="1"/>
              <a:t>berkelompok</a:t>
            </a:r>
            <a:r>
              <a:rPr lang="es-ES" dirty="0"/>
              <a:t> </a:t>
            </a:r>
            <a:r>
              <a:rPr lang="es-ES" dirty="0" err="1"/>
              <a:t>dalam</a:t>
            </a:r>
            <a:r>
              <a:rPr lang="es-ES" dirty="0"/>
              <a:t> </a:t>
            </a:r>
            <a:r>
              <a:rPr lang="es-ES" dirty="0" err="1"/>
              <a:t>kurun</a:t>
            </a:r>
            <a:r>
              <a:rPr lang="es-ES" dirty="0"/>
              <a:t> </a:t>
            </a:r>
            <a:r>
              <a:rPr lang="es-ES" dirty="0" err="1"/>
              <a:t>waktu</a:t>
            </a:r>
            <a:r>
              <a:rPr lang="es-ES" dirty="0"/>
              <a:t> </a:t>
            </a:r>
            <a:r>
              <a:rPr lang="es-ES" dirty="0" err="1"/>
              <a:t>tertentu</a:t>
            </a:r>
            <a:r>
              <a:rPr lang="es-ES" dirty="0"/>
              <a:t>.</a:t>
            </a:r>
            <a:endParaRPr lang="id-ID" dirty="0"/>
          </a:p>
          <a:p>
            <a:endParaRPr lang="id-ID" dirty="0"/>
          </a:p>
        </p:txBody>
      </p:sp>
    </p:spTree>
    <p:extLst>
      <p:ext uri="{BB962C8B-B14F-4D97-AF65-F5344CB8AC3E}">
        <p14:creationId xmlns:p14="http://schemas.microsoft.com/office/powerpoint/2010/main" val="175954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53696"/>
            <a:ext cx="9143640" cy="639000"/>
          </a:xfrm>
          <a:prstGeom prst="rect">
            <a:avLst/>
          </a:prstGeom>
          <a:noFill/>
          <a:ln w="9360">
            <a:noFill/>
          </a:ln>
        </p:spPr>
        <p:txBody>
          <a:bodyPr lIns="90000" tIns="45000" rIns="90000" bIns="45000"/>
          <a:lstStyle/>
          <a:p>
            <a:pPr algn="r">
              <a:lnSpc>
                <a:spcPct val="125000"/>
              </a:lnSpc>
            </a:pPr>
            <a:r>
              <a:rPr lang="id-ID" sz="2200" dirty="0" smtClean="0">
                <a:solidFill>
                  <a:srgbClr val="FFFFFF"/>
                </a:solidFill>
                <a:latin typeface="Arial Black"/>
              </a:rPr>
              <a:t>CONTOH SKEMA PENGEMBANGAN KOMUNITAS</a:t>
            </a:r>
            <a:endParaRPr sz="2200" dirty="0"/>
          </a:p>
        </p:txBody>
      </p:sp>
      <p:grpSp>
        <p:nvGrpSpPr>
          <p:cNvPr id="36" name="Group 35"/>
          <p:cNvGrpSpPr/>
          <p:nvPr/>
        </p:nvGrpSpPr>
        <p:grpSpPr>
          <a:xfrm>
            <a:off x="285720" y="713193"/>
            <a:ext cx="8606760" cy="6100183"/>
            <a:chOff x="285720" y="620689"/>
            <a:chExt cx="8606760" cy="6100183"/>
          </a:xfrm>
        </p:grpSpPr>
        <p:cxnSp>
          <p:nvCxnSpPr>
            <p:cNvPr id="37" name="Straight Arrow Connector 36"/>
            <p:cNvCxnSpPr/>
            <p:nvPr/>
          </p:nvCxnSpPr>
          <p:spPr>
            <a:xfrm rot="10800000">
              <a:off x="1285852" y="620689"/>
              <a:ext cx="7143800" cy="1588"/>
            </a:xfrm>
            <a:prstGeom prst="straightConnector1">
              <a:avLst/>
            </a:prstGeom>
            <a:ln>
              <a:solidFill>
                <a:schemeClr val="bg1"/>
              </a:solidFill>
              <a:tailEnd type="arrow"/>
            </a:ln>
          </p:spPr>
          <p:style>
            <a:lnRef idx="1">
              <a:schemeClr val="dk1"/>
            </a:lnRef>
            <a:fillRef idx="0">
              <a:schemeClr val="dk1"/>
            </a:fillRef>
            <a:effectRef idx="0">
              <a:schemeClr val="dk1"/>
            </a:effectRef>
            <a:fontRef idx="minor">
              <a:schemeClr val="tx1"/>
            </a:fontRef>
          </p:style>
        </p:cxnSp>
        <p:sp>
          <p:nvSpPr>
            <p:cNvPr id="38" name="Rounded Rectangle 37"/>
            <p:cNvSpPr/>
            <p:nvPr/>
          </p:nvSpPr>
          <p:spPr>
            <a:xfrm>
              <a:off x="6963654" y="2857496"/>
              <a:ext cx="1928826" cy="2357454"/>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Lebih dari 50 % warga  Rw 04 Kamal Muara tidak dapat memenuhi kebutuhan hidupnya</a:t>
              </a:r>
              <a:endParaRPr lang="id-ID" dirty="0"/>
            </a:p>
          </p:txBody>
        </p:sp>
        <p:sp>
          <p:nvSpPr>
            <p:cNvPr id="39" name="Rounded Rectangle 38"/>
            <p:cNvSpPr/>
            <p:nvPr/>
          </p:nvSpPr>
          <p:spPr>
            <a:xfrm>
              <a:off x="2071671" y="692697"/>
              <a:ext cx="4500593" cy="33435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Human and Social Factors</a:t>
              </a:r>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p:txBody>
        </p:sp>
        <p:sp>
          <p:nvSpPr>
            <p:cNvPr id="40" name="Rounded Rectangle 39"/>
            <p:cNvSpPr/>
            <p:nvPr/>
          </p:nvSpPr>
          <p:spPr>
            <a:xfrm>
              <a:off x="4442233" y="1285860"/>
              <a:ext cx="1897559" cy="12144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1100" b="1" dirty="0" smtClean="0"/>
                <a:t>Behaviour and Life Style:</a:t>
              </a:r>
            </a:p>
            <a:p>
              <a:pPr algn="just">
                <a:buFontTx/>
                <a:buChar char="-"/>
              </a:pPr>
              <a:r>
                <a:rPr lang="id-ID" sz="1100" dirty="0" smtClean="0"/>
                <a:t> Warga memiliki perilaku boros/ konsumtif</a:t>
              </a:r>
            </a:p>
            <a:p>
              <a:pPr algn="just"/>
              <a:r>
                <a:rPr lang="id-ID" sz="1100" dirty="0" smtClean="0"/>
                <a:t>-  Tidak memiliki kebiasaan menabung</a:t>
              </a:r>
            </a:p>
          </p:txBody>
        </p:sp>
        <p:sp>
          <p:nvSpPr>
            <p:cNvPr id="41" name="Rounded Rectangle 40"/>
            <p:cNvSpPr/>
            <p:nvPr/>
          </p:nvSpPr>
          <p:spPr>
            <a:xfrm>
              <a:off x="2283167" y="2718610"/>
              <a:ext cx="2038800" cy="12144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id-ID" sz="1100" b="1" dirty="0" smtClean="0"/>
            </a:p>
            <a:p>
              <a:pPr algn="just"/>
              <a:endParaRPr lang="id-ID" sz="1100" b="1" dirty="0"/>
            </a:p>
            <a:p>
              <a:pPr algn="just"/>
              <a:r>
                <a:rPr lang="id-ID" sz="1100" b="1" dirty="0" smtClean="0"/>
                <a:t>Social and Spiritual Factors: </a:t>
              </a:r>
            </a:p>
            <a:p>
              <a:pPr algn="just">
                <a:buFontTx/>
                <a:buChar char="-"/>
              </a:pPr>
              <a:r>
                <a:rPr lang="id-ID" sz="1100" dirty="0" smtClean="0"/>
                <a:t> pemahaman yang salah mengenai konsep agama bahwa rejeki sudah diatur oleh tuhan</a:t>
              </a:r>
            </a:p>
            <a:p>
              <a:pPr algn="just"/>
              <a:r>
                <a:rPr lang="id-ID" sz="1100" dirty="0" smtClean="0"/>
                <a:t>-  </a:t>
              </a:r>
            </a:p>
            <a:p>
              <a:pPr algn="just"/>
              <a:endParaRPr lang="id-ID" sz="1100" dirty="0"/>
            </a:p>
          </p:txBody>
        </p:sp>
        <p:sp>
          <p:nvSpPr>
            <p:cNvPr id="42" name="Rounded Rectangle 41"/>
            <p:cNvSpPr/>
            <p:nvPr/>
          </p:nvSpPr>
          <p:spPr>
            <a:xfrm>
              <a:off x="4427984" y="2718551"/>
              <a:ext cx="1911809" cy="12144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1050" b="1" dirty="0" smtClean="0"/>
                <a:t>Reinforcing factors: </a:t>
              </a:r>
            </a:p>
            <a:p>
              <a:pPr algn="just">
                <a:buFontTx/>
                <a:buChar char="-"/>
              </a:pPr>
              <a:r>
                <a:rPr lang="id-ID" sz="1050" dirty="0" smtClean="0"/>
                <a:t> tidak ada upaya penyuluh tentang manajemen keuangan keluarga oleh pemerintah setempat</a:t>
              </a:r>
            </a:p>
            <a:p>
              <a:pPr algn="just"/>
              <a:r>
                <a:rPr lang="id-ID" sz="1050" dirty="0" smtClean="0"/>
                <a:t>- adanya praktek ‘bank keliling’</a:t>
              </a:r>
            </a:p>
          </p:txBody>
        </p:sp>
        <p:sp>
          <p:nvSpPr>
            <p:cNvPr id="43" name="Rounded Rectangle 42"/>
            <p:cNvSpPr/>
            <p:nvPr/>
          </p:nvSpPr>
          <p:spPr>
            <a:xfrm>
              <a:off x="2285983" y="1285860"/>
              <a:ext cx="2035983" cy="14327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1050" b="1" dirty="0" smtClean="0"/>
                <a:t>Predisposing Factor</a:t>
              </a:r>
              <a:r>
                <a:rPr lang="id-ID" sz="1050" dirty="0" smtClean="0"/>
                <a:t>:</a:t>
              </a:r>
            </a:p>
            <a:p>
              <a:pPr algn="just"/>
              <a:r>
                <a:rPr lang="id-ID" sz="1050" dirty="0" smtClean="0"/>
                <a:t>- Ada keyakinan masyarakat nelayan bahwa tidak sulit untuk mendapatkan uang. Mereka berfikir hari itu mereka melaut maka hari itu juga mereka mendapatkan uang (Instan)</a:t>
              </a:r>
              <a:endParaRPr lang="id-ID" sz="1050" dirty="0"/>
            </a:p>
          </p:txBody>
        </p:sp>
        <p:sp>
          <p:nvSpPr>
            <p:cNvPr id="44" name="Rounded Rectangle 43"/>
            <p:cNvSpPr/>
            <p:nvPr/>
          </p:nvSpPr>
          <p:spPr>
            <a:xfrm>
              <a:off x="2143108" y="4149080"/>
              <a:ext cx="4214842" cy="25717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dirty="0"/>
            </a:p>
          </p:txBody>
        </p:sp>
        <p:sp>
          <p:nvSpPr>
            <p:cNvPr id="45" name="Rounded Rectangle 44"/>
            <p:cNvSpPr/>
            <p:nvPr/>
          </p:nvSpPr>
          <p:spPr>
            <a:xfrm>
              <a:off x="4357686" y="4143380"/>
              <a:ext cx="1714512"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100" b="1" dirty="0" smtClean="0"/>
                <a:t>Environmental Factors: </a:t>
              </a:r>
            </a:p>
            <a:p>
              <a:pPr algn="ctr"/>
              <a:r>
                <a:rPr lang="id-ID" sz="1100" dirty="0" smtClean="0"/>
                <a:t>-  </a:t>
              </a:r>
              <a:endParaRPr lang="id-ID" sz="1100" dirty="0"/>
            </a:p>
          </p:txBody>
        </p:sp>
        <p:sp>
          <p:nvSpPr>
            <p:cNvPr id="46" name="Rounded Rectangle 45"/>
            <p:cNvSpPr/>
            <p:nvPr/>
          </p:nvSpPr>
          <p:spPr>
            <a:xfrm>
              <a:off x="2357422" y="4143380"/>
              <a:ext cx="1857388"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100" b="1" dirty="0" smtClean="0"/>
                <a:t>Financial Factors: </a:t>
              </a:r>
            </a:p>
            <a:p>
              <a:pPr algn="ctr">
                <a:buFontTx/>
                <a:buChar char="-"/>
              </a:pPr>
              <a:r>
                <a:rPr lang="id-ID" sz="1100" dirty="0" smtClean="0"/>
                <a:t>Pendapatan sebagai nelayan rendah sehingga tidak dapat memenuhi</a:t>
              </a:r>
            </a:p>
            <a:p>
              <a:pPr algn="ctr"/>
              <a:r>
                <a:rPr lang="id-ID" sz="1100" dirty="0" smtClean="0"/>
                <a:t>biaya hidup cukup tinggi</a:t>
              </a:r>
              <a:endParaRPr lang="id-ID" sz="1100" dirty="0"/>
            </a:p>
          </p:txBody>
        </p:sp>
        <p:sp>
          <p:nvSpPr>
            <p:cNvPr id="47" name="Rounded Rectangle 46"/>
            <p:cNvSpPr/>
            <p:nvPr/>
          </p:nvSpPr>
          <p:spPr>
            <a:xfrm>
              <a:off x="2357422" y="5429264"/>
              <a:ext cx="1857388"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100" b="1" dirty="0" smtClean="0"/>
                <a:t>Technological Factors:</a:t>
              </a:r>
            </a:p>
            <a:p>
              <a:pPr algn="ctr"/>
              <a:r>
                <a:rPr lang="id-ID" sz="1100" dirty="0" smtClean="0"/>
                <a:t>- teknologi penangkapan ikan yang sederaha  (perahu hanya 5 PK) sehingga tidak mendapatkan hasil yang memmadai</a:t>
              </a:r>
              <a:endParaRPr lang="id-ID" sz="1100" dirty="0"/>
            </a:p>
          </p:txBody>
        </p:sp>
        <p:sp>
          <p:nvSpPr>
            <p:cNvPr id="48" name="Rounded Rectangle 47"/>
            <p:cNvSpPr/>
            <p:nvPr/>
          </p:nvSpPr>
          <p:spPr>
            <a:xfrm>
              <a:off x="4429124" y="5429264"/>
              <a:ext cx="1643074"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100" b="1" dirty="0" smtClean="0"/>
                <a:t>Physical Factors:</a:t>
              </a:r>
            </a:p>
            <a:p>
              <a:pPr algn="ctr"/>
              <a:r>
                <a:rPr lang="id-ID" sz="1100" dirty="0" smtClean="0"/>
                <a:t>- Sebagian warga memiliki rumah semi permanen</a:t>
              </a:r>
              <a:endParaRPr lang="id-ID" sz="1100" dirty="0"/>
            </a:p>
          </p:txBody>
        </p:sp>
        <p:sp>
          <p:nvSpPr>
            <p:cNvPr id="49" name="Rounded Rectangle 48"/>
            <p:cNvSpPr/>
            <p:nvPr/>
          </p:nvSpPr>
          <p:spPr>
            <a:xfrm>
              <a:off x="285720" y="2428868"/>
              <a:ext cx="1500198" cy="250033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d-ID" sz="1200" b="1" dirty="0" smtClean="0"/>
                <a:t>Policy and Regulation:</a:t>
              </a:r>
            </a:p>
            <a:p>
              <a:pPr algn="just"/>
              <a:r>
                <a:rPr lang="id-ID" sz="1200" dirty="0" smtClean="0"/>
                <a:t>Di pelelangan ikan di Kamal Muara tidak ada koperasi yang mengatur stabilitas harga ikan (sebagaimana di muara angke)</a:t>
              </a:r>
              <a:endParaRPr lang="id-ID" sz="1200" dirty="0"/>
            </a:p>
          </p:txBody>
        </p:sp>
        <p:cxnSp>
          <p:nvCxnSpPr>
            <p:cNvPr id="50" name="Straight Arrow Connector 49"/>
            <p:cNvCxnSpPr>
              <a:stCxn id="44" idx="3"/>
              <a:endCxn id="38" idx="1"/>
            </p:cNvCxnSpPr>
            <p:nvPr/>
          </p:nvCxnSpPr>
          <p:spPr>
            <a:xfrm flipV="1">
              <a:off x="6357950" y="4036223"/>
              <a:ext cx="605704" cy="1398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9" idx="3"/>
              <a:endCxn id="38" idx="1"/>
            </p:cNvCxnSpPr>
            <p:nvPr/>
          </p:nvCxnSpPr>
          <p:spPr>
            <a:xfrm>
              <a:off x="6572264" y="2364460"/>
              <a:ext cx="391390" cy="1671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9" idx="3"/>
            </p:cNvCxnSpPr>
            <p:nvPr/>
          </p:nvCxnSpPr>
          <p:spPr>
            <a:xfrm flipV="1">
              <a:off x="1785918" y="2500306"/>
              <a:ext cx="285752" cy="11787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785918" y="3643314"/>
              <a:ext cx="285752"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27044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200" dirty="0" smtClean="0">
                <a:solidFill>
                  <a:srgbClr val="FFFFFF"/>
                </a:solidFill>
                <a:latin typeface="Arial Black"/>
              </a:rPr>
              <a:t>TUGAS MINGGU DEPAN</a:t>
            </a:r>
            <a:endParaRPr sz="3200" dirty="0"/>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rPr>
              <a:t>Mencari Studi Kasus Permasalahan</a:t>
            </a:r>
            <a:r>
              <a:rPr kumimoji="0" lang="id-ID" sz="3200" b="0" i="0" u="none" strike="noStrike" kern="1200" cap="none" spc="0" normalizeH="0" noProof="0" dirty="0" smtClean="0">
                <a:ln>
                  <a:noFill/>
                </a:ln>
                <a:solidFill>
                  <a:sysClr val="windowText" lastClr="000000"/>
                </a:solidFill>
                <a:effectLst/>
                <a:uLnTx/>
                <a:uFillTx/>
                <a:latin typeface="Calibri"/>
                <a:ea typeface="+mn-ea"/>
                <a:cs typeface="+mn-cs"/>
              </a:rPr>
              <a:t> dan Potensi Sosial suatu daerah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aseline="0" dirty="0" smtClean="0">
                <a:solidFill>
                  <a:sysClr val="windowText" lastClr="000000"/>
                </a:solidFill>
                <a:latin typeface="Calibri"/>
              </a:rPr>
              <a:t>Lakukan tahapan pengembangan komunitas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dirty="0" smtClean="0">
                <a:solidFill>
                  <a:sysClr val="windowText" lastClr="000000"/>
                </a:solidFill>
                <a:latin typeface="Calibri"/>
              </a:rPr>
              <a:t>Buatlah skema pengembangan masyarakat berdasarkan hasil identifikasi kelompok Anda</a:t>
            </a:r>
            <a:endParaRPr lang="id-ID" baseline="0" dirty="0" smtClean="0">
              <a:solidFill>
                <a:sysClr val="windowText" lastClr="000000"/>
              </a:solidFill>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72993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0" y="0"/>
            <a:ext cx="9143640" cy="785520"/>
          </a:xfrm>
          <a:prstGeom prst="rect">
            <a:avLst/>
          </a:prstGeom>
          <a:solidFill>
            <a:srgbClr val="333399"/>
          </a:solidFill>
          <a:ln w="25560">
            <a:noFill/>
          </a:ln>
        </p:spPr>
      </p:sp>
      <p:sp>
        <p:nvSpPr>
          <p:cNvPr id="85" name="CustomShape 3"/>
          <p:cNvSpPr/>
          <p:nvPr/>
        </p:nvSpPr>
        <p:spPr>
          <a:xfrm>
            <a:off x="0" y="53696"/>
            <a:ext cx="9143640" cy="639000"/>
          </a:xfrm>
          <a:prstGeom prst="rect">
            <a:avLst/>
          </a:prstGeom>
          <a:noFill/>
          <a:ln w="9360">
            <a:noFill/>
          </a:ln>
        </p:spPr>
        <p:txBody>
          <a:bodyPr lIns="90000" tIns="45000" rIns="90000" bIns="45000"/>
          <a:lstStyle/>
          <a:p>
            <a:pPr algn="r">
              <a:lnSpc>
                <a:spcPct val="125000"/>
              </a:lnSpc>
            </a:pPr>
            <a:r>
              <a:rPr lang="en-US" sz="3600" dirty="0">
                <a:solidFill>
                  <a:srgbClr val="FFFFFF"/>
                </a:solidFill>
                <a:latin typeface="Arial Black"/>
              </a:rPr>
              <a:t>STRUKTUR  &amp; JADWAL KULIAH</a:t>
            </a:r>
            <a:endParaRPr dirty="0"/>
          </a:p>
        </p:txBody>
      </p:sp>
      <p:graphicFrame>
        <p:nvGraphicFramePr>
          <p:cNvPr id="2" name="Table 1"/>
          <p:cNvGraphicFramePr>
            <a:graphicFrameLocks noGrp="1"/>
          </p:cNvGraphicFramePr>
          <p:nvPr>
            <p:extLst>
              <p:ext uri="{D42A27DB-BD31-4B8C-83A1-F6EECF244321}">
                <p14:modId xmlns:p14="http://schemas.microsoft.com/office/powerpoint/2010/main" val="1648977243"/>
              </p:ext>
            </p:extLst>
          </p:nvPr>
        </p:nvGraphicFramePr>
        <p:xfrm>
          <a:off x="251521" y="980728"/>
          <a:ext cx="8712968" cy="4485640"/>
        </p:xfrm>
        <a:graphic>
          <a:graphicData uri="http://schemas.openxmlformats.org/drawingml/2006/table">
            <a:tbl>
              <a:tblPr firstRow="1" bandRow="1">
                <a:tableStyleId>{5C22544A-7EE6-4342-B048-85BDC9FD1C3A}</a:tableStyleId>
              </a:tblPr>
              <a:tblGrid>
                <a:gridCol w="432047"/>
                <a:gridCol w="1996982"/>
                <a:gridCol w="4843778"/>
                <a:gridCol w="1440161"/>
              </a:tblGrid>
              <a:tr h="370840">
                <a:tc>
                  <a:txBody>
                    <a:bodyPr/>
                    <a:lstStyle/>
                    <a:p>
                      <a:pPr algn="ctr"/>
                      <a:r>
                        <a:rPr lang="id-ID" sz="1200" dirty="0" smtClean="0"/>
                        <a:t>No.</a:t>
                      </a:r>
                      <a:endParaRPr lang="id-ID" sz="1200" dirty="0"/>
                    </a:p>
                  </a:txBody>
                  <a:tcPr/>
                </a:tc>
                <a:tc>
                  <a:txBody>
                    <a:bodyPr/>
                    <a:lstStyle/>
                    <a:p>
                      <a:pPr algn="ctr"/>
                      <a:r>
                        <a:rPr lang="id-ID" sz="1200" dirty="0" smtClean="0"/>
                        <a:t>Konten</a:t>
                      </a:r>
                      <a:endParaRPr lang="id-ID" sz="1200" dirty="0"/>
                    </a:p>
                  </a:txBody>
                  <a:tcPr/>
                </a:tc>
                <a:tc>
                  <a:txBody>
                    <a:bodyPr/>
                    <a:lstStyle/>
                    <a:p>
                      <a:pPr algn="ctr"/>
                      <a:r>
                        <a:rPr lang="id-ID" sz="1200" dirty="0" smtClean="0"/>
                        <a:t>Sumber Bahasan</a:t>
                      </a:r>
                      <a:endParaRPr lang="id-ID" sz="1200" dirty="0"/>
                    </a:p>
                  </a:txBody>
                  <a:tcPr/>
                </a:tc>
                <a:tc>
                  <a:txBody>
                    <a:bodyPr/>
                    <a:lstStyle/>
                    <a:p>
                      <a:pPr algn="ctr"/>
                      <a:r>
                        <a:rPr lang="id-ID" sz="1200" dirty="0" smtClean="0"/>
                        <a:t>Keterangan</a:t>
                      </a:r>
                      <a:endParaRPr lang="id-ID" sz="1200" dirty="0"/>
                    </a:p>
                  </a:txBody>
                  <a:tcPr/>
                </a:tc>
              </a:tr>
              <a:tr h="277232">
                <a:tc>
                  <a:txBody>
                    <a:bodyPr/>
                    <a:lstStyle/>
                    <a:p>
                      <a:pPr algn="ctr"/>
                      <a:r>
                        <a:rPr lang="id-ID" sz="1200" dirty="0" smtClean="0"/>
                        <a:t>1</a:t>
                      </a:r>
                      <a:endParaRPr lang="id-ID" sz="1200" dirty="0"/>
                    </a:p>
                  </a:txBody>
                  <a:tcPr/>
                </a:tc>
                <a:tc>
                  <a:txBody>
                    <a:bodyPr/>
                    <a:lstStyle/>
                    <a:p>
                      <a:r>
                        <a:rPr lang="id-ID" sz="1200" dirty="0" smtClean="0"/>
                        <a:t>Introduction</a:t>
                      </a:r>
                      <a:endParaRPr lang="id-ID" sz="1200" dirty="0"/>
                    </a:p>
                  </a:txBody>
                  <a:tcPr/>
                </a:tc>
                <a:tc>
                  <a:txBody>
                    <a:bodyPr/>
                    <a:lstStyle/>
                    <a:p>
                      <a:pPr lvl="0"/>
                      <a:r>
                        <a:rPr lang="id-ID" sz="1200" dirty="0" smtClean="0"/>
                        <a:t>Rules</a:t>
                      </a:r>
                      <a:r>
                        <a:rPr lang="id-ID" sz="1200" baseline="0" dirty="0" smtClean="0"/>
                        <a:t> (Prosedur dan aturan), Pembagian Kelompok. </a:t>
                      </a:r>
                    </a:p>
                    <a:p>
                      <a:pPr lvl="0"/>
                      <a:r>
                        <a:rPr lang="id-ID" sz="1200" baseline="0" dirty="0" smtClean="0"/>
                        <a:t>Materi: Pentingnya pengembangan komunitas dan sejarah pengembangan komunitas.</a:t>
                      </a:r>
                      <a:endParaRPr lang="id-ID" sz="1200" dirty="0"/>
                    </a:p>
                  </a:txBody>
                  <a:tcPr/>
                </a:tc>
                <a:tc>
                  <a:txBody>
                    <a:bodyPr/>
                    <a:lstStyle/>
                    <a:p>
                      <a:r>
                        <a:rPr lang="id-ID" sz="1200" dirty="0" smtClean="0"/>
                        <a:t>Class</a:t>
                      </a:r>
                      <a:endParaRPr lang="id-ID" sz="1200" dirty="0"/>
                    </a:p>
                  </a:txBody>
                  <a:tcPr/>
                </a:tc>
              </a:tr>
              <a:tr h="216024">
                <a:tc>
                  <a:txBody>
                    <a:bodyPr/>
                    <a:lstStyle/>
                    <a:p>
                      <a:pPr algn="ctr"/>
                      <a:r>
                        <a:rPr lang="id-ID" sz="1200" dirty="0" smtClean="0"/>
                        <a:t>2</a:t>
                      </a:r>
                      <a:endParaRPr lang="id-ID" sz="1200" dirty="0"/>
                    </a:p>
                  </a:txBody>
                  <a:tcPr/>
                </a:tc>
                <a:tc>
                  <a:txBody>
                    <a:bodyPr/>
                    <a:lstStyle/>
                    <a:p>
                      <a:r>
                        <a:rPr lang="id-ID" sz="1200" dirty="0" smtClean="0"/>
                        <a:t>Materi</a:t>
                      </a:r>
                      <a:endParaRPr lang="id-ID" sz="1200" dirty="0"/>
                    </a:p>
                  </a:txBody>
                  <a:tcPr/>
                </a:tc>
                <a:tc>
                  <a:txBody>
                    <a:bodyPr/>
                    <a:lstStyle/>
                    <a:p>
                      <a:pPr lvl="0"/>
                      <a:r>
                        <a:rPr lang="id-ID" sz="1200" dirty="0" smtClean="0">
                          <a:solidFill>
                            <a:schemeClr val="dk1"/>
                          </a:solidFill>
                          <a:effectLst/>
                          <a:latin typeface="+mn-lt"/>
                          <a:ea typeface="+mn-ea"/>
                          <a:cs typeface="+mn-cs"/>
                        </a:rPr>
                        <a:t>Presentasi studi kasus: </a:t>
                      </a:r>
                      <a:r>
                        <a:rPr lang="en-US" sz="1200" dirty="0" err="1" smtClean="0">
                          <a:solidFill>
                            <a:schemeClr val="dk1"/>
                          </a:solidFill>
                          <a:effectLst/>
                          <a:latin typeface="+mn-lt"/>
                          <a:ea typeface="+mn-ea"/>
                          <a:cs typeface="+mn-cs"/>
                        </a:rPr>
                        <a:t>Pemetaan</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sumber</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daya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dari</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daerah</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pedesaan</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manusia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dan</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sumber</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daya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alam</a:t>
                      </a:r>
                      <a:r>
                        <a:rPr lang="en-US" sz="1200" dirty="0" smtClean="0">
                          <a:solidFill>
                            <a:schemeClr val="dk1"/>
                          </a:solidFill>
                          <a:effectLst/>
                          <a:latin typeface="+mn-lt"/>
                          <a:ea typeface="+mn-ea"/>
                          <a:cs typeface="+mn-cs"/>
                        </a:rPr>
                        <a:t>)</a:t>
                      </a:r>
                      <a:r>
                        <a:rPr lang="id-ID" sz="1200" dirty="0" smtClean="0">
                          <a:solidFill>
                            <a:schemeClr val="dk1"/>
                          </a:solidFill>
                          <a:effectLst/>
                          <a:latin typeface="+mn-lt"/>
                          <a:ea typeface="+mn-ea"/>
                          <a:cs typeface="+mn-cs"/>
                        </a:rPr>
                        <a:t> dan menguraikannya dalam bentuk SWOT</a:t>
                      </a:r>
                      <a:endParaRPr lang="id-ID" sz="1200" dirty="0"/>
                    </a:p>
                  </a:txBody>
                  <a:tcPr/>
                </a:tc>
                <a:tc>
                  <a:txBody>
                    <a:bodyPr/>
                    <a:lstStyle/>
                    <a:p>
                      <a:r>
                        <a:rPr lang="id-ID" sz="1200" dirty="0" smtClean="0"/>
                        <a:t>Class</a:t>
                      </a:r>
                      <a:endParaRPr lang="id-ID" sz="1200" dirty="0"/>
                    </a:p>
                  </a:txBody>
                  <a:tcPr/>
                </a:tc>
              </a:tr>
              <a:tr h="229736">
                <a:tc>
                  <a:txBody>
                    <a:bodyPr/>
                    <a:lstStyle/>
                    <a:p>
                      <a:pPr algn="ctr"/>
                      <a:r>
                        <a:rPr lang="id-ID" sz="1200" dirty="0" smtClean="0"/>
                        <a:t>3</a:t>
                      </a:r>
                      <a:endParaRPr lang="id-ID" sz="1200" dirty="0"/>
                    </a:p>
                  </a:txBody>
                  <a:tcPr/>
                </a:tc>
                <a:tc>
                  <a:txBody>
                    <a:bodyPr/>
                    <a:lstStyle/>
                    <a:p>
                      <a:r>
                        <a:rPr lang="id-ID" sz="1200" dirty="0" smtClean="0"/>
                        <a:t>Studi Lapangan</a:t>
                      </a:r>
                      <a:endParaRPr lang="id-ID" sz="12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d-ID" sz="1200" dirty="0" smtClean="0"/>
                        <a:t>Identifikasi </a:t>
                      </a:r>
                      <a:r>
                        <a:rPr lang="en-US" sz="1200" dirty="0" err="1" smtClean="0">
                          <a:solidFill>
                            <a:schemeClr val="dk1"/>
                          </a:solidFill>
                          <a:effectLst/>
                          <a:latin typeface="+mn-lt"/>
                          <a:ea typeface="+mn-ea"/>
                          <a:cs typeface="+mn-cs"/>
                        </a:rPr>
                        <a:t>sumber</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daya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dari</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daerah</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pedesaan</a:t>
                      </a:r>
                      <a:r>
                        <a:rPr lang="id-ID" sz="1200" dirty="0" smtClean="0">
                          <a:solidFill>
                            <a:schemeClr val="dk1"/>
                          </a:solidFill>
                          <a:effectLst/>
                          <a:latin typeface="+mn-lt"/>
                          <a:ea typeface="+mn-ea"/>
                          <a:cs typeface="+mn-cs"/>
                        </a:rPr>
                        <a:t> dan peluang</a:t>
                      </a:r>
                      <a:r>
                        <a:rPr lang="id-ID" sz="1200" baseline="0" dirty="0" smtClean="0">
                          <a:solidFill>
                            <a:schemeClr val="dk1"/>
                          </a:solidFill>
                          <a:effectLst/>
                          <a:latin typeface="+mn-lt"/>
                          <a:ea typeface="+mn-ea"/>
                          <a:cs typeface="+mn-cs"/>
                        </a:rPr>
                        <a:t> usaha yang dapat dibangun dalam masyarakat</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manusia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dan</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sumber</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daya</a:t>
                      </a:r>
                      <a:r>
                        <a:rPr lang="en-US" sz="1200" dirty="0" smtClean="0">
                          <a:solidFill>
                            <a:schemeClr val="dk1"/>
                          </a:solidFill>
                          <a:effectLst/>
                          <a:latin typeface="+mn-lt"/>
                          <a:ea typeface="+mn-ea"/>
                          <a:cs typeface="+mn-cs"/>
                        </a:rPr>
                        <a:t> </a:t>
                      </a:r>
                      <a:r>
                        <a:rPr lang="en-US" sz="1200" dirty="0" err="1" smtClean="0">
                          <a:solidFill>
                            <a:schemeClr val="dk1"/>
                          </a:solidFill>
                          <a:effectLst/>
                          <a:latin typeface="+mn-lt"/>
                          <a:ea typeface="+mn-ea"/>
                          <a:cs typeface="+mn-cs"/>
                        </a:rPr>
                        <a:t>alam</a:t>
                      </a:r>
                      <a:r>
                        <a:rPr lang="en-US" sz="1200" dirty="0" smtClean="0">
                          <a:solidFill>
                            <a:schemeClr val="dk1"/>
                          </a:solidFill>
                          <a:effectLst/>
                          <a:latin typeface="+mn-lt"/>
                          <a:ea typeface="+mn-ea"/>
                          <a:cs typeface="+mn-cs"/>
                        </a:rPr>
                        <a:t>)</a:t>
                      </a:r>
                      <a:r>
                        <a:rPr lang="id-ID" sz="1200" dirty="0" smtClean="0">
                          <a:solidFill>
                            <a:schemeClr val="dk1"/>
                          </a:solidFill>
                          <a:effectLst/>
                          <a:latin typeface="+mn-lt"/>
                          <a:ea typeface="+mn-ea"/>
                          <a:cs typeface="+mn-cs"/>
                        </a:rPr>
                        <a:t> dan menguraikannya dalam bentuk SWOT</a:t>
                      </a:r>
                      <a:endParaRPr lang="id-ID" sz="1200" dirty="0" smtClean="0"/>
                    </a:p>
                  </a:txBody>
                  <a:tcPr/>
                </a:tc>
                <a:tc>
                  <a:txBody>
                    <a:bodyPr/>
                    <a:lstStyle/>
                    <a:p>
                      <a:r>
                        <a:rPr lang="id-ID" sz="1200" dirty="0" smtClean="0"/>
                        <a:t>Studi Lapangan </a:t>
                      </a:r>
                    </a:p>
                    <a:p>
                      <a:r>
                        <a:rPr lang="id-ID" sz="1200" dirty="0" smtClean="0"/>
                        <a:t>(Laporan Perkembangan 1)</a:t>
                      </a:r>
                      <a:endParaRPr lang="id-ID" sz="1200" dirty="0"/>
                    </a:p>
                  </a:txBody>
                  <a:tcPr/>
                </a:tc>
              </a:tr>
              <a:tr h="243448">
                <a:tc>
                  <a:txBody>
                    <a:bodyPr/>
                    <a:lstStyle/>
                    <a:p>
                      <a:pPr algn="ctr"/>
                      <a:r>
                        <a:rPr lang="id-ID" sz="1200" dirty="0" smtClean="0"/>
                        <a:t>4</a:t>
                      </a:r>
                      <a:endParaRPr lang="id-ID" sz="1200" dirty="0"/>
                    </a:p>
                  </a:txBody>
                  <a:tcPr/>
                </a:tc>
                <a:tc>
                  <a:txBody>
                    <a:bodyPr/>
                    <a:lstStyle/>
                    <a:p>
                      <a:r>
                        <a:rPr lang="id-ID" sz="1200" dirty="0" smtClean="0"/>
                        <a:t>Presentasi Kelompok</a:t>
                      </a:r>
                      <a:endParaRPr lang="id-ID" sz="1200" dirty="0"/>
                    </a:p>
                  </a:txBody>
                  <a:tcPr/>
                </a:tc>
                <a:tc>
                  <a:txBody>
                    <a:bodyPr/>
                    <a:lstStyle/>
                    <a:p>
                      <a:r>
                        <a:rPr lang="id-ID" sz="1200" dirty="0" smtClean="0"/>
                        <a:t>Presentasi kelompok:</a:t>
                      </a:r>
                      <a:r>
                        <a:rPr lang="id-ID" sz="1200" baseline="0" dirty="0" smtClean="0"/>
                        <a:t> Uraian hasil identifikasi dan permasalahan yang terjadi selama studi lapangan</a:t>
                      </a:r>
                      <a:endParaRPr lang="id-ID" sz="1200" dirty="0"/>
                    </a:p>
                  </a:txBody>
                  <a:tcPr/>
                </a:tc>
                <a:tc>
                  <a:txBody>
                    <a:bodyPr/>
                    <a:lstStyle/>
                    <a:p>
                      <a:r>
                        <a:rPr lang="id-ID" sz="1200" dirty="0" smtClean="0"/>
                        <a:t>Class</a:t>
                      </a:r>
                      <a:endParaRPr lang="id-ID" sz="1200" dirty="0"/>
                    </a:p>
                  </a:txBody>
                  <a:tcPr/>
                </a:tc>
              </a:tr>
              <a:tr h="185152">
                <a:tc>
                  <a:txBody>
                    <a:bodyPr/>
                    <a:lstStyle/>
                    <a:p>
                      <a:pPr algn="ctr"/>
                      <a:r>
                        <a:rPr lang="id-ID" sz="1200" dirty="0" smtClean="0"/>
                        <a:t>5</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Studi Lapangan</a:t>
                      </a:r>
                    </a:p>
                  </a:txBody>
                  <a:tcPr/>
                </a:tc>
                <a:tc>
                  <a:txBody>
                    <a:bodyPr/>
                    <a:lstStyle/>
                    <a:p>
                      <a:pPr marL="171450" lvl="0" indent="-171450">
                        <a:buFont typeface="Arial" pitchFamily="34" charset="0"/>
                        <a:buChar char="•"/>
                      </a:pPr>
                      <a:r>
                        <a:rPr lang="id-ID" sz="1200" dirty="0" smtClean="0">
                          <a:solidFill>
                            <a:schemeClr val="dk1"/>
                          </a:solidFill>
                          <a:effectLst/>
                          <a:latin typeface="+mn-lt"/>
                          <a:ea typeface="+mn-ea"/>
                          <a:cs typeface="+mn-cs"/>
                        </a:rPr>
                        <a:t>Pendekatan interaksi untuk pengembangan Komunitas</a:t>
                      </a:r>
                    </a:p>
                    <a:p>
                      <a:pPr marL="171450" lvl="0" indent="-171450">
                        <a:buFont typeface="Arial" pitchFamily="34" charset="0"/>
                        <a:buChar char="•"/>
                      </a:pPr>
                      <a:r>
                        <a:rPr lang="id-ID" sz="1200" dirty="0" smtClean="0">
                          <a:solidFill>
                            <a:schemeClr val="dk1"/>
                          </a:solidFill>
                          <a:effectLst/>
                          <a:latin typeface="+mn-lt"/>
                          <a:ea typeface="+mn-ea"/>
                          <a:cs typeface="+mn-cs"/>
                        </a:rPr>
                        <a:t>Peran konflik dalam pengembangan Komunitas</a:t>
                      </a:r>
                      <a:endParaRPr lang="id-ID" sz="1200" dirty="0" smtClean="0">
                        <a:effectLst/>
                      </a:endParaRPr>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Perkembangan 2)</a:t>
                      </a:r>
                    </a:p>
                  </a:txBody>
                  <a:tcPr/>
                </a:tc>
              </a:tr>
              <a:tr h="198864">
                <a:tc>
                  <a:txBody>
                    <a:bodyPr/>
                    <a:lstStyle/>
                    <a:p>
                      <a:pPr algn="ctr"/>
                      <a:r>
                        <a:rPr lang="id-ID" sz="1200" dirty="0" smtClean="0"/>
                        <a:t>6</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Studi Lapangan</a:t>
                      </a:r>
                    </a:p>
                  </a:txBody>
                  <a:tcPr/>
                </a:tc>
                <a:tc>
                  <a:txBody>
                    <a:bodyPr/>
                    <a:lstStyle/>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Pendekatan Bantuan Teknis</a:t>
                      </a:r>
                    </a:p>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Aksi penelitian dan evaluasi pengembangan Komunitas</a:t>
                      </a:r>
                      <a:endParaRPr lang="id-ID" sz="1200" dirty="0" smtClean="0"/>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Perkembangan 3)</a:t>
                      </a:r>
                    </a:p>
                  </a:txBody>
                  <a:tcPr/>
                </a:tc>
              </a:tr>
              <a:tr h="212576">
                <a:tc>
                  <a:txBody>
                    <a:bodyPr/>
                    <a:lstStyle/>
                    <a:p>
                      <a:pPr algn="ctr"/>
                      <a:r>
                        <a:rPr lang="id-ID" sz="1200" dirty="0" smtClean="0"/>
                        <a:t>7</a:t>
                      </a:r>
                      <a:endParaRPr lang="id-ID" sz="1200" dirty="0"/>
                    </a:p>
                  </a:txBody>
                  <a:tcPr/>
                </a:tc>
                <a:tc>
                  <a:txBody>
                    <a:bodyPr/>
                    <a:lstStyle/>
                    <a:p>
                      <a:r>
                        <a:rPr lang="id-ID" sz="1200" dirty="0" smtClean="0"/>
                        <a:t>Presentasi dan Group Evaluation</a:t>
                      </a:r>
                      <a:endParaRPr lang="id-ID" sz="1200" dirty="0"/>
                    </a:p>
                  </a:txBody>
                  <a:tcPr/>
                </a:tc>
                <a:tc>
                  <a:txBody>
                    <a:bodyPr/>
                    <a:lstStyle/>
                    <a:p>
                      <a:r>
                        <a:rPr lang="id-ID" sz="1200" dirty="0" smtClean="0">
                          <a:solidFill>
                            <a:schemeClr val="dk1"/>
                          </a:solidFill>
                          <a:effectLst/>
                          <a:latin typeface="+mn-lt"/>
                          <a:ea typeface="+mn-ea"/>
                          <a:cs typeface="+mn-cs"/>
                        </a:rPr>
                        <a:t>Presentasi progress</a:t>
                      </a:r>
                      <a:r>
                        <a:rPr lang="es-ES" sz="1200" dirty="0" smtClean="0">
                          <a:solidFill>
                            <a:schemeClr val="dk1"/>
                          </a:solidFill>
                          <a:effectLst/>
                          <a:latin typeface="+mn-lt"/>
                          <a:ea typeface="+mn-ea"/>
                          <a:cs typeface="+mn-cs"/>
                        </a:rPr>
                        <a:t> k</a:t>
                      </a:r>
                      <a:r>
                        <a:rPr lang="id-ID" sz="1200" dirty="0" smtClean="0">
                          <a:solidFill>
                            <a:schemeClr val="dk1"/>
                          </a:solidFill>
                          <a:effectLst/>
                          <a:latin typeface="+mn-lt"/>
                          <a:ea typeface="+mn-ea"/>
                          <a:cs typeface="+mn-cs"/>
                        </a:rPr>
                        <a:t>egiatan pengembangan komunitas</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Class</a:t>
                      </a:r>
                    </a:p>
                  </a:txBody>
                  <a:tcPr/>
                </a:tc>
              </a:tr>
            </a:tbl>
          </a:graphicData>
        </a:graphic>
      </p:graphicFrame>
      <p:sp>
        <p:nvSpPr>
          <p:cNvPr id="3" name="TextBox 2"/>
          <p:cNvSpPr txBox="1"/>
          <p:nvPr/>
        </p:nvSpPr>
        <p:spPr>
          <a:xfrm>
            <a:off x="3203848" y="5538718"/>
            <a:ext cx="3507692" cy="338554"/>
          </a:xfrm>
          <a:prstGeom prst="rect">
            <a:avLst/>
          </a:prstGeom>
          <a:noFill/>
        </p:spPr>
        <p:txBody>
          <a:bodyPr wrap="none" rtlCol="0">
            <a:spAutoFit/>
          </a:bodyPr>
          <a:lstStyle/>
          <a:p>
            <a:r>
              <a:rPr lang="id-ID" sz="1600" b="1" dirty="0" smtClean="0"/>
              <a:t>UJIAN TENGAH SEMESTER (UTS)</a:t>
            </a:r>
            <a:endParaRPr lang="id-ID" sz="1600" b="1" dirty="0"/>
          </a:p>
        </p:txBody>
      </p:sp>
      <p:sp>
        <p:nvSpPr>
          <p:cNvPr id="8" name="TextBox 7"/>
          <p:cNvSpPr txBox="1"/>
          <p:nvPr/>
        </p:nvSpPr>
        <p:spPr>
          <a:xfrm>
            <a:off x="5940152" y="6443578"/>
            <a:ext cx="2901500" cy="307777"/>
          </a:xfrm>
          <a:prstGeom prst="rect">
            <a:avLst/>
          </a:prstGeom>
          <a:noFill/>
        </p:spPr>
        <p:txBody>
          <a:bodyPr wrap="none" rtlCol="0">
            <a:spAutoFit/>
          </a:bodyPr>
          <a:lstStyle/>
          <a:p>
            <a:r>
              <a:rPr lang="id-ID" sz="1400" b="1" dirty="0" smtClean="0"/>
              <a:t>UJIAN AKHIR SEMESTER (UAS)</a:t>
            </a:r>
            <a:endParaRPr lang="id-ID" sz="1400" b="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0" y="0"/>
            <a:ext cx="9143640" cy="785520"/>
          </a:xfrm>
          <a:prstGeom prst="rect">
            <a:avLst/>
          </a:prstGeom>
          <a:solidFill>
            <a:srgbClr val="333399"/>
          </a:solidFill>
          <a:ln w="25560">
            <a:noFill/>
          </a:ln>
        </p:spPr>
      </p:sp>
      <p:sp>
        <p:nvSpPr>
          <p:cNvPr id="85" name="CustomShape 3"/>
          <p:cNvSpPr/>
          <p:nvPr/>
        </p:nvSpPr>
        <p:spPr>
          <a:xfrm>
            <a:off x="0" y="53696"/>
            <a:ext cx="9143640" cy="639000"/>
          </a:xfrm>
          <a:prstGeom prst="rect">
            <a:avLst/>
          </a:prstGeom>
          <a:noFill/>
          <a:ln w="9360">
            <a:noFill/>
          </a:ln>
        </p:spPr>
        <p:txBody>
          <a:bodyPr lIns="90000" tIns="45000" rIns="90000" bIns="45000"/>
          <a:lstStyle/>
          <a:p>
            <a:pPr algn="r">
              <a:lnSpc>
                <a:spcPct val="125000"/>
              </a:lnSpc>
            </a:pPr>
            <a:r>
              <a:rPr lang="en-US" sz="3600" dirty="0">
                <a:solidFill>
                  <a:srgbClr val="FFFFFF"/>
                </a:solidFill>
                <a:latin typeface="Arial Black"/>
              </a:rPr>
              <a:t>STRUKTUR  &amp; JADWAL KULIAH</a:t>
            </a:r>
            <a:endParaRPr dirty="0"/>
          </a:p>
        </p:txBody>
      </p:sp>
      <p:graphicFrame>
        <p:nvGraphicFramePr>
          <p:cNvPr id="6" name="Table 5"/>
          <p:cNvGraphicFramePr>
            <a:graphicFrameLocks noGrp="1"/>
          </p:cNvGraphicFramePr>
          <p:nvPr>
            <p:extLst>
              <p:ext uri="{D42A27DB-BD31-4B8C-83A1-F6EECF244321}">
                <p14:modId xmlns:p14="http://schemas.microsoft.com/office/powerpoint/2010/main" val="1850091286"/>
              </p:ext>
            </p:extLst>
          </p:nvPr>
        </p:nvGraphicFramePr>
        <p:xfrm>
          <a:off x="215336" y="980728"/>
          <a:ext cx="8712967" cy="3754120"/>
        </p:xfrm>
        <a:graphic>
          <a:graphicData uri="http://schemas.openxmlformats.org/drawingml/2006/table">
            <a:tbl>
              <a:tblPr firstRow="1" bandRow="1">
                <a:tableStyleId>{5C22544A-7EE6-4342-B048-85BDC9FD1C3A}</a:tableStyleId>
              </a:tblPr>
              <a:tblGrid>
                <a:gridCol w="448745"/>
                <a:gridCol w="2094149"/>
                <a:gridCol w="4729914"/>
                <a:gridCol w="1440159"/>
              </a:tblGrid>
              <a:tr h="370840">
                <a:tc>
                  <a:txBody>
                    <a:bodyPr/>
                    <a:lstStyle/>
                    <a:p>
                      <a:pPr algn="ctr"/>
                      <a:r>
                        <a:rPr lang="id-ID" sz="1200" dirty="0" smtClean="0"/>
                        <a:t>No.</a:t>
                      </a:r>
                      <a:endParaRPr lang="id-ID" sz="1200" dirty="0"/>
                    </a:p>
                  </a:txBody>
                  <a:tcPr/>
                </a:tc>
                <a:tc>
                  <a:txBody>
                    <a:bodyPr/>
                    <a:lstStyle/>
                    <a:p>
                      <a:pPr algn="ctr"/>
                      <a:r>
                        <a:rPr lang="id-ID" sz="1200" dirty="0" smtClean="0"/>
                        <a:t>Konten</a:t>
                      </a:r>
                      <a:endParaRPr lang="id-ID" sz="1200" dirty="0"/>
                    </a:p>
                  </a:txBody>
                  <a:tcPr/>
                </a:tc>
                <a:tc>
                  <a:txBody>
                    <a:bodyPr/>
                    <a:lstStyle/>
                    <a:p>
                      <a:pPr algn="ctr"/>
                      <a:r>
                        <a:rPr lang="id-ID" sz="1200" dirty="0" smtClean="0"/>
                        <a:t>Sumber Bahasan</a:t>
                      </a:r>
                      <a:endParaRPr lang="id-ID" sz="1200" dirty="0"/>
                    </a:p>
                  </a:txBody>
                  <a:tcPr/>
                </a:tc>
                <a:tc>
                  <a:txBody>
                    <a:bodyPr/>
                    <a:lstStyle/>
                    <a:p>
                      <a:pPr algn="ctr"/>
                      <a:r>
                        <a:rPr lang="id-ID" sz="1200" dirty="0" smtClean="0"/>
                        <a:t>Keterangan</a:t>
                      </a:r>
                      <a:endParaRPr lang="id-ID" sz="1200" dirty="0"/>
                    </a:p>
                  </a:txBody>
                  <a:tcPr/>
                </a:tc>
              </a:tr>
              <a:tr h="277232">
                <a:tc>
                  <a:txBody>
                    <a:bodyPr/>
                    <a:lstStyle/>
                    <a:p>
                      <a:pPr algn="ctr"/>
                      <a:r>
                        <a:rPr lang="id-ID" sz="1200" dirty="0" smtClean="0"/>
                        <a:t>9</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Studi Lapangan</a:t>
                      </a:r>
                    </a:p>
                  </a:txBody>
                  <a:tcPr/>
                </a:tc>
                <a:tc>
                  <a:txBody>
                    <a:bodyPr/>
                    <a:lstStyle/>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Pendekatan Bantuan Teknis</a:t>
                      </a:r>
                    </a:p>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Aksi penelitian dan identifikasi</a:t>
                      </a:r>
                      <a:r>
                        <a:rPr lang="id-ID" sz="1200" baseline="0" dirty="0" smtClean="0">
                          <a:solidFill>
                            <a:schemeClr val="dk1"/>
                          </a:solidFill>
                          <a:effectLst/>
                          <a:latin typeface="+mn-lt"/>
                          <a:ea typeface="+mn-ea"/>
                          <a:cs typeface="+mn-cs"/>
                        </a:rPr>
                        <a:t> kebutuhan untuk </a:t>
                      </a:r>
                      <a:r>
                        <a:rPr lang="id-ID" sz="1200" dirty="0" smtClean="0">
                          <a:solidFill>
                            <a:schemeClr val="dk1"/>
                          </a:solidFill>
                          <a:effectLst/>
                          <a:latin typeface="+mn-lt"/>
                          <a:ea typeface="+mn-ea"/>
                          <a:cs typeface="+mn-cs"/>
                        </a:rPr>
                        <a:t>pengembangan Komunitas</a:t>
                      </a:r>
                      <a:endParaRPr lang="id-ID" sz="1200" dirty="0" smtClean="0"/>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Perkembangan 4)</a:t>
                      </a:r>
                    </a:p>
                  </a:txBody>
                  <a:tcPr/>
                </a:tc>
              </a:tr>
              <a:tr h="216024">
                <a:tc>
                  <a:txBody>
                    <a:bodyPr/>
                    <a:lstStyle/>
                    <a:p>
                      <a:pPr algn="ctr"/>
                      <a:r>
                        <a:rPr lang="id-ID" sz="1200" dirty="0" smtClean="0"/>
                        <a:t>10</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Studi Lapangan</a:t>
                      </a:r>
                    </a:p>
                  </a:txBody>
                  <a:tcPr/>
                </a:tc>
                <a:tc>
                  <a:txBody>
                    <a:bodyPr/>
                    <a:lstStyle/>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Pendekatan Bantuan Teknis</a:t>
                      </a:r>
                    </a:p>
                    <a:p>
                      <a:pPr marL="171450" marR="0" indent="-171450" defTabSz="914400" eaLnBrk="1" fontAlgn="auto" latinLnBrk="0" hangingPunct="1">
                        <a:lnSpc>
                          <a:spcPct val="100000"/>
                        </a:lnSpc>
                        <a:spcBef>
                          <a:spcPts val="0"/>
                        </a:spcBef>
                        <a:spcAft>
                          <a:spcPts val="0"/>
                        </a:spcAft>
                        <a:buClrTx/>
                        <a:buSzTx/>
                        <a:buFont typeface="Arial" pitchFamily="34" charset="0"/>
                        <a:buChar char="•"/>
                        <a:tabLst/>
                        <a:defRPr/>
                      </a:pPr>
                      <a:r>
                        <a:rPr lang="id-ID" sz="1200" dirty="0" smtClean="0">
                          <a:solidFill>
                            <a:schemeClr val="dk1"/>
                          </a:solidFill>
                          <a:effectLst/>
                          <a:latin typeface="+mn-lt"/>
                          <a:ea typeface="+mn-ea"/>
                          <a:cs typeface="+mn-cs"/>
                        </a:rPr>
                        <a:t>Identifikasi kegiatan pengembangan</a:t>
                      </a:r>
                      <a:r>
                        <a:rPr lang="id-ID" sz="1200" baseline="0" dirty="0" smtClean="0">
                          <a:solidFill>
                            <a:schemeClr val="dk1"/>
                          </a:solidFill>
                          <a:effectLst/>
                          <a:latin typeface="+mn-lt"/>
                          <a:ea typeface="+mn-ea"/>
                          <a:cs typeface="+mn-cs"/>
                        </a:rPr>
                        <a:t> komunitas berdasarkan kebutuhan dan potensi yang dimiliki oleh masyarakat</a:t>
                      </a:r>
                      <a:endParaRPr lang="id-ID" sz="1200" dirty="0" smtClean="0"/>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Perkembangan 5)</a:t>
                      </a:r>
                    </a:p>
                  </a:txBody>
                  <a:tcPr/>
                </a:tc>
              </a:tr>
              <a:tr h="229736">
                <a:tc>
                  <a:txBody>
                    <a:bodyPr/>
                    <a:lstStyle/>
                    <a:p>
                      <a:pPr algn="ctr"/>
                      <a:r>
                        <a:rPr lang="id-ID" sz="1200" dirty="0" smtClean="0"/>
                        <a:t>11</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Presentasi Kelompok</a:t>
                      </a: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Presentasi kegiatan pengembangan masyarakat yang akan dilakukan oleh setiap</a:t>
                      </a:r>
                      <a:r>
                        <a:rPr lang="id-ID" sz="1200" baseline="0" dirty="0" smtClean="0"/>
                        <a:t> kelompok</a:t>
                      </a:r>
                      <a:endParaRPr lang="id-ID" sz="1200" dirty="0" smtClean="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Class</a:t>
                      </a:r>
                    </a:p>
                  </a:txBody>
                  <a:tcPr/>
                </a:tc>
              </a:tr>
              <a:tr h="243448">
                <a:tc>
                  <a:txBody>
                    <a:bodyPr/>
                    <a:lstStyle/>
                    <a:p>
                      <a:pPr algn="ctr"/>
                      <a:r>
                        <a:rPr lang="id-ID" sz="1200" dirty="0" smtClean="0"/>
                        <a:t>12</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Studi Lapangan</a:t>
                      </a: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Realisasi</a:t>
                      </a:r>
                      <a:r>
                        <a:rPr lang="id-ID" sz="1200" baseline="0" dirty="0" smtClean="0"/>
                        <a:t> kegiatan pengembangan / pengabdian masyarakat</a:t>
                      </a:r>
                      <a:endParaRPr lang="id-ID" sz="1200" dirty="0" smtClean="0"/>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Perkembangan 6)</a:t>
                      </a:r>
                    </a:p>
                  </a:txBody>
                  <a:tcPr/>
                </a:tc>
              </a:tr>
              <a:tr h="185152">
                <a:tc>
                  <a:txBody>
                    <a:bodyPr/>
                    <a:lstStyle/>
                    <a:p>
                      <a:pPr algn="ctr"/>
                      <a:r>
                        <a:rPr lang="id-ID" sz="1200" dirty="0" smtClean="0"/>
                        <a:t>13</a:t>
                      </a:r>
                      <a:endParaRPr lang="id-ID" sz="1200" dirty="0"/>
                    </a:p>
                  </a:txBody>
                  <a:tcPr/>
                </a:tc>
                <a:tc>
                  <a:txBody>
                    <a:bodyPr/>
                    <a:lstStyle/>
                    <a:p>
                      <a:r>
                        <a:rPr lang="id-ID" sz="1200" dirty="0" smtClean="0"/>
                        <a:t>Studi</a:t>
                      </a:r>
                      <a:r>
                        <a:rPr lang="id-ID" sz="1200" baseline="0" dirty="0" smtClean="0"/>
                        <a:t> Lapangan</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Realisasi</a:t>
                      </a:r>
                      <a:r>
                        <a:rPr lang="id-ID" sz="1200" baseline="0" dirty="0" smtClean="0"/>
                        <a:t> kegiatan pengembangan / pengabdian masyarakat</a:t>
                      </a:r>
                      <a:endParaRPr lang="id-ID" sz="1200" dirty="0" smtClean="0"/>
                    </a:p>
                  </a:txBody>
                  <a:tcPr/>
                </a:tc>
                <a:tc>
                  <a:txBody>
                    <a:bodyPr/>
                    <a:lstStyle/>
                    <a:p>
                      <a:r>
                        <a:rPr lang="id-ID" sz="1200" dirty="0" smtClean="0"/>
                        <a:t>Studi Lapangan</a:t>
                      </a:r>
                    </a:p>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(Laporan Akhir)</a:t>
                      </a:r>
                    </a:p>
                  </a:txBody>
                  <a:tcPr/>
                </a:tc>
              </a:tr>
              <a:tr h="198864">
                <a:tc>
                  <a:txBody>
                    <a:bodyPr/>
                    <a:lstStyle/>
                    <a:p>
                      <a:pPr algn="ctr"/>
                      <a:r>
                        <a:rPr lang="id-ID" sz="1200" dirty="0" smtClean="0"/>
                        <a:t>14</a:t>
                      </a:r>
                      <a:endParaRPr lang="id-ID" sz="1200" dirty="0"/>
                    </a:p>
                  </a:txBody>
                  <a:tcPr/>
                </a:tc>
                <a:tc>
                  <a:txBody>
                    <a:bodyPr/>
                    <a:lstStyle/>
                    <a:p>
                      <a:r>
                        <a:rPr lang="id-ID" sz="1200" dirty="0" smtClean="0"/>
                        <a:t>Presentasi Final Report</a:t>
                      </a:r>
                      <a:endParaRPr lang="id-ID" sz="1200" dirty="0"/>
                    </a:p>
                  </a:txBody>
                  <a:tcPr/>
                </a:tc>
                <a:tc>
                  <a:txBody>
                    <a:bodyPr/>
                    <a:lstStyle/>
                    <a:p>
                      <a:r>
                        <a:rPr lang="id-ID" sz="1200" dirty="0" smtClean="0"/>
                        <a:t>Setiap Kelompok</a:t>
                      </a:r>
                      <a:endParaRPr lang="id-ID" sz="1200" dirty="0"/>
                    </a:p>
                  </a:txBody>
                  <a:tcPr/>
                </a:tc>
                <a:tc>
                  <a:txBody>
                    <a:bodyPr/>
                    <a:lstStyle/>
                    <a:p>
                      <a:r>
                        <a:rPr lang="id-ID" sz="1200" dirty="0" smtClean="0"/>
                        <a:t>Class</a:t>
                      </a:r>
                      <a:endParaRPr lang="id-ID" sz="1200" dirty="0"/>
                    </a:p>
                  </a:txBody>
                  <a:tcPr/>
                </a:tc>
              </a:tr>
              <a:tr h="212576">
                <a:tc>
                  <a:txBody>
                    <a:bodyPr/>
                    <a:lstStyle/>
                    <a:p>
                      <a:pPr algn="ctr"/>
                      <a:r>
                        <a:rPr lang="id-ID" sz="1200" dirty="0" smtClean="0"/>
                        <a:t>15</a:t>
                      </a:r>
                      <a:endParaRPr lang="id-ID" sz="12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id-ID" sz="1200" dirty="0" smtClean="0"/>
                        <a:t>Presentasi Final Report</a:t>
                      </a:r>
                    </a:p>
                  </a:txBody>
                  <a:tcPr/>
                </a:tc>
                <a:tc>
                  <a:txBody>
                    <a:bodyPr/>
                    <a:lstStyle/>
                    <a:p>
                      <a:r>
                        <a:rPr lang="id-ID" sz="1200" dirty="0" smtClean="0"/>
                        <a:t>Setiap Kelompok</a:t>
                      </a:r>
                      <a:endParaRPr lang="id-ID" sz="1200" dirty="0"/>
                    </a:p>
                  </a:txBody>
                  <a:tcPr/>
                </a:tc>
                <a:tc>
                  <a:txBody>
                    <a:bodyPr/>
                    <a:lstStyle/>
                    <a:p>
                      <a:r>
                        <a:rPr lang="id-ID" sz="1200" dirty="0" smtClean="0"/>
                        <a:t>Class</a:t>
                      </a:r>
                      <a:endParaRPr lang="id-ID" sz="1200" dirty="0"/>
                    </a:p>
                  </a:txBody>
                  <a:tcPr/>
                </a:tc>
              </a:tr>
            </a:tbl>
          </a:graphicData>
        </a:graphic>
      </p:graphicFrame>
      <p:sp>
        <p:nvSpPr>
          <p:cNvPr id="8" name="TextBox 7"/>
          <p:cNvSpPr txBox="1"/>
          <p:nvPr/>
        </p:nvSpPr>
        <p:spPr>
          <a:xfrm>
            <a:off x="3184701" y="4941168"/>
            <a:ext cx="3306098" cy="338554"/>
          </a:xfrm>
          <a:prstGeom prst="rect">
            <a:avLst/>
          </a:prstGeom>
          <a:noFill/>
        </p:spPr>
        <p:txBody>
          <a:bodyPr wrap="none" rtlCol="0">
            <a:spAutoFit/>
          </a:bodyPr>
          <a:lstStyle/>
          <a:p>
            <a:r>
              <a:rPr lang="id-ID" sz="1600" b="1" dirty="0" smtClean="0"/>
              <a:t>UJIAN AKHIR SEMESTER (UAS)</a:t>
            </a:r>
            <a:endParaRPr lang="id-ID" sz="1600" b="1" dirty="0"/>
          </a:p>
        </p:txBody>
      </p:sp>
    </p:spTree>
    <p:extLst>
      <p:ext uri="{BB962C8B-B14F-4D97-AF65-F5344CB8AC3E}">
        <p14:creationId xmlns:p14="http://schemas.microsoft.com/office/powerpoint/2010/main" val="15617822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188640"/>
            <a:ext cx="9143640" cy="639000"/>
          </a:xfrm>
          <a:prstGeom prst="rect">
            <a:avLst/>
          </a:prstGeom>
          <a:noFill/>
          <a:ln w="9360">
            <a:noFill/>
          </a:ln>
        </p:spPr>
        <p:txBody>
          <a:bodyPr lIns="90000" tIns="45000" rIns="90000" bIns="45000"/>
          <a:lstStyle/>
          <a:p>
            <a:pPr algn="r">
              <a:lnSpc>
                <a:spcPct val="125000"/>
              </a:lnSpc>
            </a:pPr>
            <a:r>
              <a:rPr lang="id-ID" sz="3600" dirty="0" smtClean="0">
                <a:solidFill>
                  <a:srgbClr val="FFFFFF"/>
                </a:solidFill>
                <a:latin typeface="Arial Black"/>
              </a:rPr>
              <a:t>BUKU REFERENSI</a:t>
            </a:r>
            <a:endParaRPr dirty="0"/>
          </a:p>
        </p:txBody>
      </p:sp>
      <p:sp>
        <p:nvSpPr>
          <p:cNvPr id="7" name="Content Placeholder 2"/>
          <p:cNvSpPr txBox="1">
            <a:spLocks/>
          </p:cNvSpPr>
          <p:nvPr/>
        </p:nvSpPr>
        <p:spPr>
          <a:xfrm>
            <a:off x="457200" y="1600200"/>
            <a:ext cx="8229600" cy="4525963"/>
          </a:xfrm>
          <a:prstGeom prst="rect">
            <a:avLst/>
          </a:prstGeom>
        </p:spPr>
        <p:txBody>
          <a:bodyPr lIns="0" tIns="0" rIns="0" bIns="0">
            <a:normAutofit/>
          </a:bodyPr>
          <a:lstStyle/>
          <a:p>
            <a:pPr marL="342900" lvl="0" indent="-342900">
              <a:buAutoNum type="arabicPeriod"/>
            </a:pPr>
            <a:r>
              <a:rPr lang="en-US" dirty="0" smtClean="0"/>
              <a:t>Robinson</a:t>
            </a:r>
            <a:r>
              <a:rPr lang="en-US" dirty="0"/>
              <a:t>, J. W. and Green, G. P. (2011). </a:t>
            </a:r>
            <a:r>
              <a:rPr lang="en-US" i="1" dirty="0"/>
              <a:t>Introduction to community development: Theory, practice and service-learning</a:t>
            </a:r>
            <a:r>
              <a:rPr lang="en-US" dirty="0"/>
              <a:t>. Thousand Oaks: SAGE Publications, </a:t>
            </a:r>
            <a:r>
              <a:rPr lang="en-US" dirty="0" smtClean="0"/>
              <a:t>Inc.</a:t>
            </a:r>
            <a:endParaRPr lang="id-ID" dirty="0"/>
          </a:p>
          <a:p>
            <a:pPr marL="342900" lvl="0" indent="-342900">
              <a:buAutoNum type="arabicPeriod"/>
            </a:pPr>
            <a:r>
              <a:rPr lang="en-US" dirty="0" err="1" smtClean="0"/>
              <a:t>Rudito</a:t>
            </a:r>
            <a:r>
              <a:rPr lang="en-US" dirty="0"/>
              <a:t>, B. </a:t>
            </a:r>
            <a:r>
              <a:rPr lang="en-US" dirty="0" err="1"/>
              <a:t>dan</a:t>
            </a:r>
            <a:r>
              <a:rPr lang="en-US" dirty="0"/>
              <a:t> </a:t>
            </a:r>
            <a:r>
              <a:rPr lang="en-US" dirty="0" err="1"/>
              <a:t>Wisesa</a:t>
            </a:r>
            <a:r>
              <a:rPr lang="en-US" dirty="0"/>
              <a:t>, A. (2011). </a:t>
            </a:r>
            <a:r>
              <a:rPr lang="en-US" i="1" dirty="0"/>
              <a:t>Pembangunan </a:t>
            </a:r>
            <a:r>
              <a:rPr lang="en-US" i="1" dirty="0" err="1"/>
              <a:t>komuniti</a:t>
            </a:r>
            <a:r>
              <a:rPr lang="en-US" i="1" dirty="0"/>
              <a:t>: </a:t>
            </a:r>
            <a:r>
              <a:rPr lang="en-US" i="1" dirty="0" err="1"/>
              <a:t>Peran</a:t>
            </a:r>
            <a:r>
              <a:rPr lang="en-US" i="1" dirty="0"/>
              <a:t> </a:t>
            </a:r>
            <a:r>
              <a:rPr lang="en-US" i="1" dirty="0" err="1"/>
              <a:t>serta</a:t>
            </a:r>
            <a:r>
              <a:rPr lang="en-US" i="1" dirty="0"/>
              <a:t> </a:t>
            </a:r>
            <a:r>
              <a:rPr lang="en-US" i="1" dirty="0" err="1"/>
              <a:t>perusahaan</a:t>
            </a:r>
            <a:r>
              <a:rPr lang="en-US" dirty="0"/>
              <a:t>. Bandung: </a:t>
            </a:r>
            <a:r>
              <a:rPr lang="en-US" dirty="0" err="1"/>
              <a:t>Penerbit</a:t>
            </a:r>
            <a:r>
              <a:rPr lang="en-US" dirty="0"/>
              <a:t> ITB</a:t>
            </a:r>
            <a:r>
              <a:rPr lang="en-US" dirty="0" smtClean="0"/>
              <a:t>.</a:t>
            </a:r>
            <a:endParaRPr lang="id-ID" dirty="0" smtClean="0"/>
          </a:p>
          <a:p>
            <a:pPr marL="342900" lvl="0" indent="-342900">
              <a:buAutoNum type="arabicPeriod"/>
            </a:pPr>
            <a:r>
              <a:rPr lang="id-ID" dirty="0" smtClean="0"/>
              <a:t>Rudito, B. dan Famiola, M. (2013). Social Mapping: Metode Pemetaan Sosial. Bandung: Penerbit Rekayasa Sains.</a:t>
            </a:r>
            <a:endParaRPr lang="id-ID" dirty="0"/>
          </a:p>
          <a:p>
            <a:endParaRPr lang="id-ID" dirty="0"/>
          </a:p>
        </p:txBody>
      </p:sp>
    </p:spTree>
    <p:extLst>
      <p:ext uri="{BB962C8B-B14F-4D97-AF65-F5344CB8AC3E}">
        <p14:creationId xmlns:p14="http://schemas.microsoft.com/office/powerpoint/2010/main" val="271022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0"/>
            <a:ext cx="9143640" cy="785520"/>
          </a:xfrm>
          <a:prstGeom prst="rect">
            <a:avLst/>
          </a:prstGeom>
          <a:solidFill>
            <a:srgbClr val="333399"/>
          </a:solidFill>
          <a:ln w="25560">
            <a:noFill/>
          </a:ln>
        </p:spPr>
      </p:sp>
      <p:sp>
        <p:nvSpPr>
          <p:cNvPr id="87" name="CustomShape 2"/>
          <p:cNvSpPr/>
          <p:nvPr/>
        </p:nvSpPr>
        <p:spPr>
          <a:xfrm>
            <a:off x="0" y="234000"/>
            <a:ext cx="9143640" cy="639000"/>
          </a:xfrm>
          <a:prstGeom prst="rect">
            <a:avLst/>
          </a:prstGeom>
          <a:noFill/>
          <a:ln w="9360">
            <a:noFill/>
          </a:ln>
        </p:spPr>
        <p:txBody>
          <a:bodyPr lIns="90000" tIns="45000" rIns="90000" bIns="45000"/>
          <a:lstStyle/>
          <a:p>
            <a:pPr algn="r">
              <a:lnSpc>
                <a:spcPct val="125000"/>
              </a:lnSpc>
            </a:pPr>
            <a:r>
              <a:rPr lang="en-US" sz="3600">
                <a:solidFill>
                  <a:srgbClr val="FFFFFF"/>
                </a:solidFill>
                <a:latin typeface="Arial Black"/>
              </a:rPr>
              <a:t>EVALUASI / PENILAIAN</a:t>
            </a:r>
            <a:endParaRPr/>
          </a:p>
        </p:txBody>
      </p:sp>
      <p:graphicFrame>
        <p:nvGraphicFramePr>
          <p:cNvPr id="88" name="Table 3"/>
          <p:cNvGraphicFramePr/>
          <p:nvPr>
            <p:extLst>
              <p:ext uri="{D42A27DB-BD31-4B8C-83A1-F6EECF244321}">
                <p14:modId xmlns:p14="http://schemas.microsoft.com/office/powerpoint/2010/main" val="746400932"/>
              </p:ext>
            </p:extLst>
          </p:nvPr>
        </p:nvGraphicFramePr>
        <p:xfrm>
          <a:off x="1475656" y="1052736"/>
          <a:ext cx="6023748" cy="1891200"/>
        </p:xfrm>
        <a:graphic>
          <a:graphicData uri="http://schemas.openxmlformats.org/drawingml/2006/table">
            <a:tbl>
              <a:tblPr/>
              <a:tblGrid>
                <a:gridCol w="3589137"/>
                <a:gridCol w="2434611"/>
              </a:tblGrid>
              <a:tr h="396720">
                <a:tc>
                  <a:txBody>
                    <a:bodyPr/>
                    <a:lstStyle/>
                    <a:p>
                      <a:pPr algn="ctr">
                        <a:lnSpc>
                          <a:spcPct val="100000"/>
                        </a:lnSpc>
                      </a:pPr>
                      <a:r>
                        <a:rPr lang="en-US" sz="2000" dirty="0" err="1">
                          <a:solidFill>
                            <a:srgbClr val="000000"/>
                          </a:solidFill>
                          <a:latin typeface="Arial"/>
                        </a:rPr>
                        <a:t>Komponen</a:t>
                      </a:r>
                      <a:endParaRPr dirty="0"/>
                    </a:p>
                  </a:txBody>
                  <a:tcPr/>
                </a:tc>
                <a:tc>
                  <a:txBody>
                    <a:bodyPr/>
                    <a:lstStyle/>
                    <a:p>
                      <a:pPr algn="ctr">
                        <a:lnSpc>
                          <a:spcPct val="100000"/>
                        </a:lnSpc>
                      </a:pPr>
                      <a:r>
                        <a:rPr lang="id-ID" sz="2000" dirty="0" smtClean="0">
                          <a:solidFill>
                            <a:srgbClr val="000000"/>
                          </a:solidFill>
                          <a:latin typeface="Arial"/>
                        </a:rPr>
                        <a:t>Presentase</a:t>
                      </a:r>
                      <a:endParaRPr dirty="0"/>
                    </a:p>
                  </a:txBody>
                  <a:tcPr/>
                </a:tc>
              </a:tr>
              <a:tr h="396720">
                <a:tc>
                  <a:txBody>
                    <a:bodyPr/>
                    <a:lstStyle/>
                    <a:p>
                      <a:pPr algn="ctr">
                        <a:lnSpc>
                          <a:spcPct val="100000"/>
                        </a:lnSpc>
                      </a:pPr>
                      <a:r>
                        <a:rPr lang="en-US" sz="2000" dirty="0" err="1" smtClean="0">
                          <a:solidFill>
                            <a:srgbClr val="000000"/>
                          </a:solidFill>
                          <a:latin typeface="Arial"/>
                        </a:rPr>
                        <a:t>Tugas</a:t>
                      </a:r>
                      <a:r>
                        <a:rPr lang="id-ID" sz="2000" dirty="0" smtClean="0">
                          <a:solidFill>
                            <a:srgbClr val="000000"/>
                          </a:solidFill>
                          <a:latin typeface="Arial"/>
                        </a:rPr>
                        <a:t> Lapangan (Personal</a:t>
                      </a:r>
                      <a:r>
                        <a:rPr lang="id-ID" sz="2000" baseline="0" dirty="0" smtClean="0">
                          <a:solidFill>
                            <a:srgbClr val="000000"/>
                          </a:solidFill>
                          <a:latin typeface="Arial"/>
                        </a:rPr>
                        <a:t> and Group)</a:t>
                      </a:r>
                      <a:endParaRPr dirty="0"/>
                    </a:p>
                  </a:txBody>
                  <a:tcPr/>
                </a:tc>
                <a:tc>
                  <a:txBody>
                    <a:bodyPr/>
                    <a:lstStyle/>
                    <a:p>
                      <a:pPr algn="ctr">
                        <a:lnSpc>
                          <a:spcPct val="100000"/>
                        </a:lnSpc>
                      </a:pPr>
                      <a:r>
                        <a:rPr lang="id-ID" sz="2000" dirty="0" smtClean="0">
                          <a:solidFill>
                            <a:srgbClr val="000000"/>
                          </a:solidFill>
                          <a:latin typeface="Arial"/>
                        </a:rPr>
                        <a:t>70</a:t>
                      </a:r>
                      <a:r>
                        <a:rPr lang="en-US" sz="2000" dirty="0" smtClean="0">
                          <a:solidFill>
                            <a:srgbClr val="000000"/>
                          </a:solidFill>
                          <a:latin typeface="Arial"/>
                        </a:rPr>
                        <a:t>%</a:t>
                      </a:r>
                      <a:endParaRPr dirty="0"/>
                    </a:p>
                  </a:txBody>
                  <a:tcPr/>
                </a:tc>
              </a:tr>
              <a:tr h="396720">
                <a:tc>
                  <a:txBody>
                    <a:bodyPr/>
                    <a:lstStyle/>
                    <a:p>
                      <a:pPr algn="ctr">
                        <a:lnSpc>
                          <a:spcPct val="100000"/>
                        </a:lnSpc>
                      </a:pPr>
                      <a:r>
                        <a:rPr lang="en-US" sz="2000" dirty="0">
                          <a:solidFill>
                            <a:srgbClr val="000000"/>
                          </a:solidFill>
                          <a:latin typeface="Arial"/>
                        </a:rPr>
                        <a:t>UTS</a:t>
                      </a:r>
                      <a:endParaRPr dirty="0"/>
                    </a:p>
                  </a:txBody>
                  <a:tcPr/>
                </a:tc>
                <a:tc>
                  <a:txBody>
                    <a:bodyPr/>
                    <a:lstStyle/>
                    <a:p>
                      <a:pPr algn="ctr">
                        <a:lnSpc>
                          <a:spcPct val="100000"/>
                        </a:lnSpc>
                      </a:pPr>
                      <a:r>
                        <a:rPr lang="id-ID" sz="2000" dirty="0" smtClean="0">
                          <a:solidFill>
                            <a:srgbClr val="000000"/>
                          </a:solidFill>
                          <a:latin typeface="Arial"/>
                        </a:rPr>
                        <a:t>15</a:t>
                      </a:r>
                      <a:r>
                        <a:rPr lang="en-US" sz="2000" dirty="0" smtClean="0">
                          <a:solidFill>
                            <a:srgbClr val="000000"/>
                          </a:solidFill>
                          <a:latin typeface="Arial"/>
                        </a:rPr>
                        <a:t>%</a:t>
                      </a:r>
                      <a:endParaRPr dirty="0"/>
                    </a:p>
                  </a:txBody>
                  <a:tcPr/>
                </a:tc>
              </a:tr>
              <a:tr h="396720">
                <a:tc>
                  <a:txBody>
                    <a:bodyPr/>
                    <a:lstStyle/>
                    <a:p>
                      <a:pPr algn="ctr">
                        <a:lnSpc>
                          <a:spcPct val="100000"/>
                        </a:lnSpc>
                      </a:pPr>
                      <a:r>
                        <a:rPr lang="en-US" sz="2000">
                          <a:solidFill>
                            <a:srgbClr val="000000"/>
                          </a:solidFill>
                          <a:latin typeface="Arial"/>
                        </a:rPr>
                        <a:t>UAS</a:t>
                      </a:r>
                      <a:endParaRPr/>
                    </a:p>
                  </a:txBody>
                  <a:tcPr/>
                </a:tc>
                <a:tc>
                  <a:txBody>
                    <a:bodyPr/>
                    <a:lstStyle/>
                    <a:p>
                      <a:pPr algn="ctr">
                        <a:lnSpc>
                          <a:spcPct val="100000"/>
                        </a:lnSpc>
                      </a:pPr>
                      <a:r>
                        <a:rPr lang="id-ID" sz="2000" dirty="0" smtClean="0">
                          <a:solidFill>
                            <a:srgbClr val="000000"/>
                          </a:solidFill>
                          <a:latin typeface="Arial"/>
                        </a:rPr>
                        <a:t>15</a:t>
                      </a:r>
                      <a:r>
                        <a:rPr lang="en-US" sz="2000" dirty="0" smtClean="0">
                          <a:solidFill>
                            <a:srgbClr val="000000"/>
                          </a:solidFill>
                          <a:latin typeface="Arial"/>
                        </a:rPr>
                        <a:t>%</a:t>
                      </a:r>
                      <a:endParaRPr dirty="0"/>
                    </a:p>
                  </a:txBody>
                  <a:tcPr/>
                </a:tc>
              </a:tr>
            </a:tbl>
          </a:graphicData>
        </a:graphic>
      </p:graphicFrame>
      <p:sp>
        <p:nvSpPr>
          <p:cNvPr id="90" name="CustomShape 5"/>
          <p:cNvSpPr/>
          <p:nvPr/>
        </p:nvSpPr>
        <p:spPr>
          <a:xfrm>
            <a:off x="2771800" y="3454416"/>
            <a:ext cx="6120680" cy="1918800"/>
          </a:xfrm>
          <a:prstGeom prst="rect">
            <a:avLst/>
          </a:prstGeom>
          <a:noFill/>
          <a:ln w="9360">
            <a:noFill/>
          </a:ln>
        </p:spPr>
        <p:txBody>
          <a:bodyPr lIns="90000" tIns="45000" rIns="90000" bIns="45000"/>
          <a:lstStyle/>
          <a:p>
            <a:pPr>
              <a:lnSpc>
                <a:spcPct val="125000"/>
              </a:lnSpc>
            </a:pPr>
            <a:r>
              <a:rPr lang="en-US" sz="2000" b="1" dirty="0" smtClean="0">
                <a:solidFill>
                  <a:srgbClr val="000000"/>
                </a:solidFill>
                <a:latin typeface="Arial"/>
              </a:rPr>
              <a:t>K</a:t>
            </a:r>
            <a:r>
              <a:rPr lang="id-ID" sz="2000" b="1" dirty="0" smtClean="0">
                <a:solidFill>
                  <a:srgbClr val="000000"/>
                </a:solidFill>
                <a:latin typeface="Arial"/>
              </a:rPr>
              <a:t>riteria</a:t>
            </a:r>
            <a:r>
              <a:rPr lang="en-US" sz="2000" b="1" dirty="0" smtClean="0">
                <a:solidFill>
                  <a:srgbClr val="000000"/>
                </a:solidFill>
                <a:latin typeface="Arial"/>
              </a:rPr>
              <a:t> </a:t>
            </a:r>
            <a:r>
              <a:rPr lang="en-US" sz="2000" b="1" dirty="0" err="1">
                <a:solidFill>
                  <a:srgbClr val="000000"/>
                </a:solidFill>
                <a:latin typeface="Arial"/>
              </a:rPr>
              <a:t>penilaian</a:t>
            </a:r>
            <a:r>
              <a:rPr lang="en-US" sz="2000" b="1" dirty="0">
                <a:solidFill>
                  <a:srgbClr val="000000"/>
                </a:solidFill>
                <a:latin typeface="Arial"/>
              </a:rPr>
              <a:t>:</a:t>
            </a:r>
            <a:endParaRPr dirty="0"/>
          </a:p>
          <a:p>
            <a:pPr marL="342900" indent="-342900">
              <a:buFont typeface="Arial" pitchFamily="34" charset="0"/>
              <a:buChar char="•"/>
            </a:pPr>
            <a:r>
              <a:rPr lang="id-ID" sz="2000" dirty="0" smtClean="0"/>
              <a:t>Kelengkapan Laporan</a:t>
            </a:r>
          </a:p>
          <a:p>
            <a:pPr marL="342900" indent="-342900">
              <a:buFont typeface="Arial" pitchFamily="34" charset="0"/>
              <a:buChar char="•"/>
            </a:pPr>
            <a:r>
              <a:rPr lang="id-ID" sz="2000" dirty="0" smtClean="0"/>
              <a:t>Kelengkapan Evidence (Foto</a:t>
            </a:r>
            <a:r>
              <a:rPr lang="id-ID" sz="2000" dirty="0"/>
              <a:t> </a:t>
            </a:r>
            <a:r>
              <a:rPr lang="id-ID" sz="2000" dirty="0" smtClean="0"/>
              <a:t>dan uraian kegiatan yang dilakukan)</a:t>
            </a:r>
          </a:p>
          <a:p>
            <a:pPr marL="342900" indent="-342900">
              <a:buFont typeface="Arial" pitchFamily="34" charset="0"/>
              <a:buChar char="•"/>
            </a:pPr>
            <a:r>
              <a:rPr lang="id-ID" sz="2000" dirty="0" smtClean="0"/>
              <a:t>Manfaat yang dirasakan oleh komunitas dari kegiatan pengembangan komunitas</a:t>
            </a:r>
          </a:p>
          <a:p>
            <a:pPr marL="342900" indent="-342900">
              <a:buFont typeface="Arial" pitchFamily="34" charset="0"/>
              <a:buChar char="•"/>
            </a:pPr>
            <a:r>
              <a:rPr lang="id-ID" sz="2000" dirty="0" smtClean="0"/>
              <a:t>Keberhasilan implementasi kegiatan pengembangan komunitas</a:t>
            </a:r>
          </a:p>
        </p:txBody>
      </p:sp>
      <p:pic>
        <p:nvPicPr>
          <p:cNvPr id="91" name="Picture 74"/>
          <p:cNvPicPr/>
          <p:nvPr/>
        </p:nvPicPr>
        <p:blipFill>
          <a:blip r:embed="rId2"/>
          <a:stretch>
            <a:fillRect/>
          </a:stretch>
        </p:blipFill>
        <p:spPr>
          <a:xfrm>
            <a:off x="179512" y="3579056"/>
            <a:ext cx="2450880" cy="2514240"/>
          </a:xfrm>
          <a:prstGeom prst="rect">
            <a:avLst/>
          </a:prstGeom>
          <a:ln w="936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0" y="0"/>
            <a:ext cx="9143640" cy="785520"/>
          </a:xfrm>
          <a:prstGeom prst="rect">
            <a:avLst/>
          </a:prstGeom>
          <a:solidFill>
            <a:srgbClr val="333399"/>
          </a:solidFill>
          <a:ln w="25560">
            <a:noFill/>
          </a:ln>
        </p:spPr>
      </p:sp>
      <p:pic>
        <p:nvPicPr>
          <p:cNvPr id="93" name="Picture 86"/>
          <p:cNvPicPr/>
          <p:nvPr/>
        </p:nvPicPr>
        <p:blipFill>
          <a:blip r:embed="rId2"/>
          <a:stretch>
            <a:fillRect/>
          </a:stretch>
        </p:blipFill>
        <p:spPr>
          <a:xfrm>
            <a:off x="5105520" y="2936880"/>
            <a:ext cx="3962160" cy="3082680"/>
          </a:xfrm>
          <a:prstGeom prst="rect">
            <a:avLst/>
          </a:prstGeom>
          <a:ln w="9360">
            <a:noFill/>
          </a:ln>
        </p:spPr>
      </p:pic>
      <p:sp>
        <p:nvSpPr>
          <p:cNvPr id="94" name="CustomShape 2"/>
          <p:cNvSpPr/>
          <p:nvPr/>
        </p:nvSpPr>
        <p:spPr>
          <a:xfrm>
            <a:off x="0" y="234000"/>
            <a:ext cx="9143640" cy="639000"/>
          </a:xfrm>
          <a:prstGeom prst="rect">
            <a:avLst/>
          </a:prstGeom>
          <a:noFill/>
          <a:ln w="9360">
            <a:noFill/>
          </a:ln>
        </p:spPr>
        <p:txBody>
          <a:bodyPr lIns="90000" tIns="45000" rIns="90000" bIns="45000"/>
          <a:lstStyle/>
          <a:p>
            <a:pPr algn="r">
              <a:lnSpc>
                <a:spcPct val="125000"/>
              </a:lnSpc>
            </a:pPr>
            <a:r>
              <a:rPr lang="en-US" sz="3600">
                <a:solidFill>
                  <a:srgbClr val="FFFFFF"/>
                </a:solidFill>
                <a:latin typeface="Arial Black"/>
              </a:rPr>
              <a:t>EVALUASI / PENILAIAN</a:t>
            </a:r>
            <a:endParaRPr/>
          </a:p>
        </p:txBody>
      </p:sp>
      <p:graphicFrame>
        <p:nvGraphicFramePr>
          <p:cNvPr id="95" name="Table 3"/>
          <p:cNvGraphicFramePr/>
          <p:nvPr>
            <p:extLst>
              <p:ext uri="{D42A27DB-BD31-4B8C-83A1-F6EECF244321}">
                <p14:modId xmlns:p14="http://schemas.microsoft.com/office/powerpoint/2010/main" val="897881702"/>
              </p:ext>
            </p:extLst>
          </p:nvPr>
        </p:nvGraphicFramePr>
        <p:xfrm>
          <a:off x="395536" y="1205820"/>
          <a:ext cx="4876560" cy="3462120"/>
        </p:xfrm>
        <a:graphic>
          <a:graphicData uri="http://schemas.openxmlformats.org/drawingml/2006/table">
            <a:tbl>
              <a:tblPr/>
              <a:tblGrid>
                <a:gridCol w="841320"/>
                <a:gridCol w="2409480"/>
                <a:gridCol w="1625760"/>
              </a:tblGrid>
              <a:tr h="407880">
                <a:tc>
                  <a:txBody>
                    <a:bodyPr/>
                    <a:lstStyle/>
                    <a:p>
                      <a:pPr algn="ctr">
                        <a:lnSpc>
                          <a:spcPct val="100000"/>
                        </a:lnSpc>
                      </a:pPr>
                      <a:r>
                        <a:rPr lang="en-US" sz="2000" b="1" dirty="0">
                          <a:solidFill>
                            <a:srgbClr val="000000"/>
                          </a:solidFill>
                          <a:latin typeface="Arial"/>
                        </a:rPr>
                        <a:t>No</a:t>
                      </a:r>
                      <a:endParaRPr dirty="0"/>
                    </a:p>
                  </a:txBody>
                  <a:tcPr/>
                </a:tc>
                <a:tc>
                  <a:txBody>
                    <a:bodyPr/>
                    <a:lstStyle/>
                    <a:p>
                      <a:pPr algn="ctr">
                        <a:lnSpc>
                          <a:spcPct val="100000"/>
                        </a:lnSpc>
                      </a:pPr>
                      <a:r>
                        <a:rPr lang="en-US" sz="2000" b="1">
                          <a:solidFill>
                            <a:srgbClr val="000000"/>
                          </a:solidFill>
                          <a:latin typeface="Arial"/>
                        </a:rPr>
                        <a:t>Acuan Patokan</a:t>
                      </a:r>
                      <a:endParaRPr/>
                    </a:p>
                  </a:txBody>
                  <a:tcPr/>
                </a:tc>
                <a:tc>
                  <a:txBody>
                    <a:bodyPr/>
                    <a:lstStyle/>
                    <a:p>
                      <a:pPr algn="ctr">
                        <a:lnSpc>
                          <a:spcPct val="100000"/>
                        </a:lnSpc>
                      </a:pPr>
                      <a:r>
                        <a:rPr lang="en-US" sz="2000" b="1">
                          <a:solidFill>
                            <a:srgbClr val="000000"/>
                          </a:solidFill>
                          <a:latin typeface="Arial"/>
                        </a:rPr>
                        <a:t>Nilai</a:t>
                      </a:r>
                      <a:endParaRPr/>
                    </a:p>
                  </a:txBody>
                  <a:tcPr/>
                </a:tc>
              </a:tr>
              <a:tr h="436320">
                <a:tc>
                  <a:txBody>
                    <a:bodyPr/>
                    <a:lstStyle/>
                    <a:p>
                      <a:pPr algn="ctr">
                        <a:lnSpc>
                          <a:spcPct val="100000"/>
                        </a:lnSpc>
                      </a:pPr>
                      <a:r>
                        <a:rPr lang="en-US" sz="2000">
                          <a:solidFill>
                            <a:srgbClr val="000000"/>
                          </a:solidFill>
                          <a:latin typeface="Arial"/>
                        </a:rPr>
                        <a:t>1</a:t>
                      </a:r>
                      <a:endParaRPr/>
                    </a:p>
                  </a:txBody>
                  <a:tcPr/>
                </a:tc>
                <a:tc>
                  <a:txBody>
                    <a:bodyPr/>
                    <a:lstStyle/>
                    <a:p>
                      <a:pPr algn="ctr">
                        <a:lnSpc>
                          <a:spcPct val="100000"/>
                        </a:lnSpc>
                      </a:pPr>
                      <a:r>
                        <a:rPr lang="id-ID" sz="2000" dirty="0" smtClean="0">
                          <a:solidFill>
                            <a:srgbClr val="000000"/>
                          </a:solidFill>
                          <a:latin typeface="Arial"/>
                        </a:rPr>
                        <a:t>8</a:t>
                      </a:r>
                      <a:r>
                        <a:rPr lang="en-US" sz="2000" dirty="0" smtClean="0">
                          <a:solidFill>
                            <a:srgbClr val="000000"/>
                          </a:solidFill>
                          <a:latin typeface="Arial"/>
                        </a:rPr>
                        <a:t>0</a:t>
                      </a:r>
                      <a:r>
                        <a:rPr lang="id-ID" sz="2000" dirty="0" smtClean="0">
                          <a:solidFill>
                            <a:srgbClr val="000000"/>
                          </a:solidFill>
                          <a:latin typeface="Arial"/>
                        </a:rPr>
                        <a:t>,01</a:t>
                      </a:r>
                      <a:r>
                        <a:rPr lang="en-US" sz="2000" dirty="0" smtClean="0">
                          <a:solidFill>
                            <a:srgbClr val="000000"/>
                          </a:solidFill>
                          <a:latin typeface="Arial"/>
                        </a:rPr>
                        <a:t> </a:t>
                      </a:r>
                      <a:r>
                        <a:rPr lang="en-US" sz="2000" dirty="0">
                          <a:solidFill>
                            <a:srgbClr val="000000"/>
                          </a:solidFill>
                          <a:latin typeface="Arial"/>
                        </a:rPr>
                        <a:t>– 100</a:t>
                      </a:r>
                      <a:endParaRPr dirty="0"/>
                    </a:p>
                  </a:txBody>
                  <a:tcPr/>
                </a:tc>
                <a:tc>
                  <a:txBody>
                    <a:bodyPr/>
                    <a:lstStyle/>
                    <a:p>
                      <a:pPr algn="ctr">
                        <a:lnSpc>
                          <a:spcPct val="100000"/>
                        </a:lnSpc>
                      </a:pPr>
                      <a:r>
                        <a:rPr lang="en-US" sz="2000">
                          <a:solidFill>
                            <a:srgbClr val="000000"/>
                          </a:solidFill>
                          <a:latin typeface="Arial"/>
                        </a:rPr>
                        <a:t>A</a:t>
                      </a:r>
                      <a:endParaRPr/>
                    </a:p>
                  </a:txBody>
                  <a:tcPr/>
                </a:tc>
              </a:tr>
              <a:tr h="436320">
                <a:tc>
                  <a:txBody>
                    <a:bodyPr/>
                    <a:lstStyle/>
                    <a:p>
                      <a:pPr algn="ctr">
                        <a:lnSpc>
                          <a:spcPct val="100000"/>
                        </a:lnSpc>
                      </a:pPr>
                      <a:r>
                        <a:rPr lang="en-US" sz="2000">
                          <a:solidFill>
                            <a:srgbClr val="000000"/>
                          </a:solidFill>
                          <a:latin typeface="Arial"/>
                        </a:rPr>
                        <a:t>2</a:t>
                      </a:r>
                      <a:endParaRPr/>
                    </a:p>
                  </a:txBody>
                  <a:tcPr/>
                </a:tc>
                <a:tc>
                  <a:txBody>
                    <a:bodyPr/>
                    <a:lstStyle/>
                    <a:p>
                      <a:pPr algn="ctr">
                        <a:lnSpc>
                          <a:spcPct val="100000"/>
                        </a:lnSpc>
                      </a:pPr>
                      <a:r>
                        <a:rPr lang="id-ID" sz="2000" dirty="0" smtClean="0">
                          <a:solidFill>
                            <a:srgbClr val="000000"/>
                          </a:solidFill>
                          <a:latin typeface="Arial"/>
                        </a:rPr>
                        <a:t>70,01</a:t>
                      </a:r>
                      <a:r>
                        <a:rPr lang="en-US" sz="2000" dirty="0" smtClean="0">
                          <a:solidFill>
                            <a:srgbClr val="000000"/>
                          </a:solidFill>
                          <a:latin typeface="Arial"/>
                        </a:rPr>
                        <a:t> </a:t>
                      </a:r>
                      <a:r>
                        <a:rPr lang="en-US" sz="2000" dirty="0">
                          <a:solidFill>
                            <a:srgbClr val="000000"/>
                          </a:solidFill>
                          <a:latin typeface="Arial"/>
                        </a:rPr>
                        <a:t>– </a:t>
                      </a:r>
                      <a:r>
                        <a:rPr lang="id-ID" sz="2000" dirty="0" smtClean="0">
                          <a:solidFill>
                            <a:srgbClr val="000000"/>
                          </a:solidFill>
                          <a:latin typeface="Arial"/>
                        </a:rPr>
                        <a:t>80</a:t>
                      </a:r>
                      <a:endParaRPr dirty="0"/>
                    </a:p>
                  </a:txBody>
                  <a:tcPr/>
                </a:tc>
                <a:tc>
                  <a:txBody>
                    <a:bodyPr/>
                    <a:lstStyle/>
                    <a:p>
                      <a:pPr algn="ctr">
                        <a:lnSpc>
                          <a:spcPct val="100000"/>
                        </a:lnSpc>
                      </a:pPr>
                      <a:r>
                        <a:rPr lang="en-US" sz="2000" dirty="0" smtClean="0">
                          <a:solidFill>
                            <a:srgbClr val="000000"/>
                          </a:solidFill>
                          <a:latin typeface="Arial"/>
                        </a:rPr>
                        <a:t>A</a:t>
                      </a:r>
                      <a:r>
                        <a:rPr lang="id-ID" sz="2000" dirty="0" smtClean="0">
                          <a:solidFill>
                            <a:srgbClr val="000000"/>
                          </a:solidFill>
                          <a:latin typeface="Arial"/>
                        </a:rPr>
                        <a:t>B</a:t>
                      </a:r>
                      <a:endParaRPr dirty="0"/>
                    </a:p>
                  </a:txBody>
                  <a:tcPr/>
                </a:tc>
              </a:tr>
              <a:tr h="436320">
                <a:tc>
                  <a:txBody>
                    <a:bodyPr/>
                    <a:lstStyle/>
                    <a:p>
                      <a:pPr algn="ctr">
                        <a:lnSpc>
                          <a:spcPct val="100000"/>
                        </a:lnSpc>
                      </a:pPr>
                      <a:r>
                        <a:rPr lang="en-US" sz="2000">
                          <a:solidFill>
                            <a:srgbClr val="000000"/>
                          </a:solidFill>
                          <a:latin typeface="Arial"/>
                        </a:rPr>
                        <a:t>3</a:t>
                      </a:r>
                      <a:endParaRPr/>
                    </a:p>
                  </a:txBody>
                  <a:tcPr/>
                </a:tc>
                <a:tc>
                  <a:txBody>
                    <a:bodyPr/>
                    <a:lstStyle/>
                    <a:p>
                      <a:pPr algn="ctr">
                        <a:lnSpc>
                          <a:spcPct val="100000"/>
                        </a:lnSpc>
                      </a:pPr>
                      <a:r>
                        <a:rPr lang="en-US" sz="2000" dirty="0" smtClean="0">
                          <a:solidFill>
                            <a:srgbClr val="000000"/>
                          </a:solidFill>
                          <a:latin typeface="Arial"/>
                        </a:rPr>
                        <a:t>6</a:t>
                      </a:r>
                      <a:r>
                        <a:rPr lang="id-ID" sz="2000" dirty="0" smtClean="0">
                          <a:solidFill>
                            <a:srgbClr val="000000"/>
                          </a:solidFill>
                          <a:latin typeface="Arial"/>
                        </a:rPr>
                        <a:t>5,01</a:t>
                      </a:r>
                      <a:r>
                        <a:rPr lang="en-US" sz="2000" dirty="0" smtClean="0">
                          <a:solidFill>
                            <a:srgbClr val="000000"/>
                          </a:solidFill>
                          <a:latin typeface="Arial"/>
                        </a:rPr>
                        <a:t> </a:t>
                      </a:r>
                      <a:r>
                        <a:rPr lang="en-US" sz="2000" dirty="0">
                          <a:solidFill>
                            <a:srgbClr val="000000"/>
                          </a:solidFill>
                          <a:latin typeface="Arial"/>
                        </a:rPr>
                        <a:t>– </a:t>
                      </a:r>
                      <a:r>
                        <a:rPr lang="en-US" sz="2000" dirty="0" smtClean="0">
                          <a:solidFill>
                            <a:srgbClr val="000000"/>
                          </a:solidFill>
                          <a:latin typeface="Arial"/>
                        </a:rPr>
                        <a:t>7</a:t>
                      </a:r>
                      <a:r>
                        <a:rPr lang="id-ID" sz="2000" dirty="0" smtClean="0">
                          <a:solidFill>
                            <a:srgbClr val="000000"/>
                          </a:solidFill>
                          <a:latin typeface="Arial"/>
                        </a:rPr>
                        <a:t>0</a:t>
                      </a:r>
                      <a:endParaRPr dirty="0"/>
                    </a:p>
                  </a:txBody>
                  <a:tcPr/>
                </a:tc>
                <a:tc>
                  <a:txBody>
                    <a:bodyPr/>
                    <a:lstStyle/>
                    <a:p>
                      <a:pPr algn="ctr">
                        <a:lnSpc>
                          <a:spcPct val="100000"/>
                        </a:lnSpc>
                      </a:pPr>
                      <a:r>
                        <a:rPr lang="en-US" sz="2000" dirty="0" smtClean="0">
                          <a:solidFill>
                            <a:srgbClr val="000000"/>
                          </a:solidFill>
                          <a:latin typeface="Arial"/>
                        </a:rPr>
                        <a:t>B</a:t>
                      </a:r>
                      <a:endParaRPr dirty="0"/>
                    </a:p>
                  </a:txBody>
                  <a:tcPr/>
                </a:tc>
              </a:tr>
              <a:tr h="436320">
                <a:tc>
                  <a:txBody>
                    <a:bodyPr/>
                    <a:lstStyle/>
                    <a:p>
                      <a:pPr algn="ctr">
                        <a:lnSpc>
                          <a:spcPct val="100000"/>
                        </a:lnSpc>
                      </a:pPr>
                      <a:r>
                        <a:rPr lang="en-US" sz="2000">
                          <a:solidFill>
                            <a:srgbClr val="000000"/>
                          </a:solidFill>
                          <a:latin typeface="Arial"/>
                        </a:rPr>
                        <a:t>4</a:t>
                      </a:r>
                      <a:endParaRPr/>
                    </a:p>
                  </a:txBody>
                  <a:tcPr/>
                </a:tc>
                <a:tc>
                  <a:txBody>
                    <a:bodyPr/>
                    <a:lstStyle/>
                    <a:p>
                      <a:pPr algn="ctr">
                        <a:lnSpc>
                          <a:spcPct val="100000"/>
                        </a:lnSpc>
                      </a:pPr>
                      <a:r>
                        <a:rPr lang="id-ID" sz="2000" dirty="0" smtClean="0">
                          <a:solidFill>
                            <a:srgbClr val="000000"/>
                          </a:solidFill>
                          <a:latin typeface="Arial"/>
                        </a:rPr>
                        <a:t>60,01</a:t>
                      </a:r>
                      <a:r>
                        <a:rPr lang="en-US" sz="2000" dirty="0" smtClean="0">
                          <a:solidFill>
                            <a:srgbClr val="000000"/>
                          </a:solidFill>
                          <a:latin typeface="Arial"/>
                        </a:rPr>
                        <a:t> </a:t>
                      </a:r>
                      <a:r>
                        <a:rPr lang="en-US" sz="2000" dirty="0">
                          <a:solidFill>
                            <a:srgbClr val="000000"/>
                          </a:solidFill>
                          <a:latin typeface="Arial"/>
                        </a:rPr>
                        <a:t>– </a:t>
                      </a:r>
                      <a:r>
                        <a:rPr lang="id-ID" sz="2000" dirty="0" smtClean="0">
                          <a:solidFill>
                            <a:srgbClr val="000000"/>
                          </a:solidFill>
                          <a:latin typeface="Arial"/>
                        </a:rPr>
                        <a:t>65</a:t>
                      </a:r>
                      <a:endParaRPr dirty="0"/>
                    </a:p>
                  </a:txBody>
                  <a:tcPr/>
                </a:tc>
                <a:tc>
                  <a:txBody>
                    <a:bodyPr/>
                    <a:lstStyle/>
                    <a:p>
                      <a:pPr algn="ctr">
                        <a:lnSpc>
                          <a:spcPct val="100000"/>
                        </a:lnSpc>
                      </a:pPr>
                      <a:r>
                        <a:rPr lang="en-US" sz="2000" dirty="0" smtClean="0">
                          <a:solidFill>
                            <a:srgbClr val="000000"/>
                          </a:solidFill>
                          <a:latin typeface="Arial"/>
                        </a:rPr>
                        <a:t>B</a:t>
                      </a:r>
                      <a:r>
                        <a:rPr lang="id-ID" sz="2000" dirty="0" smtClean="0">
                          <a:solidFill>
                            <a:srgbClr val="000000"/>
                          </a:solidFill>
                          <a:latin typeface="Arial"/>
                        </a:rPr>
                        <a:t>C</a:t>
                      </a:r>
                      <a:endParaRPr dirty="0"/>
                    </a:p>
                  </a:txBody>
                  <a:tcPr/>
                </a:tc>
              </a:tr>
              <a:tr h="436320">
                <a:tc>
                  <a:txBody>
                    <a:bodyPr/>
                    <a:lstStyle/>
                    <a:p>
                      <a:pPr algn="ctr">
                        <a:lnSpc>
                          <a:spcPct val="100000"/>
                        </a:lnSpc>
                      </a:pPr>
                      <a:r>
                        <a:rPr lang="en-US" sz="2000">
                          <a:solidFill>
                            <a:srgbClr val="000000"/>
                          </a:solidFill>
                          <a:latin typeface="Arial"/>
                        </a:rPr>
                        <a:t>5</a:t>
                      </a:r>
                      <a:endParaRPr/>
                    </a:p>
                  </a:txBody>
                  <a:tcPr/>
                </a:tc>
                <a:tc>
                  <a:txBody>
                    <a:bodyPr/>
                    <a:lstStyle/>
                    <a:p>
                      <a:pPr algn="ctr">
                        <a:lnSpc>
                          <a:spcPct val="100000"/>
                        </a:lnSpc>
                      </a:pPr>
                      <a:r>
                        <a:rPr lang="id-ID" sz="2000" dirty="0" smtClean="0">
                          <a:solidFill>
                            <a:srgbClr val="000000"/>
                          </a:solidFill>
                          <a:latin typeface="Arial"/>
                        </a:rPr>
                        <a:t>50,01</a:t>
                      </a:r>
                      <a:r>
                        <a:rPr lang="en-US" sz="2000" dirty="0" smtClean="0">
                          <a:solidFill>
                            <a:srgbClr val="000000"/>
                          </a:solidFill>
                          <a:latin typeface="Arial"/>
                        </a:rPr>
                        <a:t> </a:t>
                      </a:r>
                      <a:r>
                        <a:rPr lang="en-US" sz="2000" dirty="0">
                          <a:solidFill>
                            <a:srgbClr val="000000"/>
                          </a:solidFill>
                          <a:latin typeface="Arial"/>
                        </a:rPr>
                        <a:t>– </a:t>
                      </a:r>
                      <a:r>
                        <a:rPr lang="en-US" sz="2000" dirty="0" smtClean="0">
                          <a:solidFill>
                            <a:srgbClr val="000000"/>
                          </a:solidFill>
                          <a:latin typeface="Arial"/>
                        </a:rPr>
                        <a:t>6</a:t>
                      </a:r>
                      <a:r>
                        <a:rPr lang="id-ID" sz="2000" dirty="0" smtClean="0">
                          <a:solidFill>
                            <a:srgbClr val="000000"/>
                          </a:solidFill>
                          <a:latin typeface="Arial"/>
                        </a:rPr>
                        <a:t>0</a:t>
                      </a:r>
                      <a:endParaRPr dirty="0"/>
                    </a:p>
                  </a:txBody>
                  <a:tcPr/>
                </a:tc>
                <a:tc>
                  <a:txBody>
                    <a:bodyPr/>
                    <a:lstStyle/>
                    <a:p>
                      <a:pPr algn="ctr">
                        <a:lnSpc>
                          <a:spcPct val="100000"/>
                        </a:lnSpc>
                      </a:pPr>
                      <a:r>
                        <a:rPr lang="id-ID" sz="2000" dirty="0" smtClean="0">
                          <a:solidFill>
                            <a:srgbClr val="000000"/>
                          </a:solidFill>
                          <a:latin typeface="Arial"/>
                        </a:rPr>
                        <a:t>C</a:t>
                      </a:r>
                      <a:endParaRPr dirty="0"/>
                    </a:p>
                  </a:txBody>
                  <a:tcPr/>
                </a:tc>
              </a:tr>
              <a:tr h="436320">
                <a:tc>
                  <a:txBody>
                    <a:bodyPr/>
                    <a:lstStyle/>
                    <a:p>
                      <a:pPr algn="ctr">
                        <a:lnSpc>
                          <a:spcPct val="100000"/>
                        </a:lnSpc>
                      </a:pPr>
                      <a:r>
                        <a:rPr lang="en-US" sz="2000">
                          <a:solidFill>
                            <a:srgbClr val="000000"/>
                          </a:solidFill>
                          <a:latin typeface="Arial"/>
                        </a:rPr>
                        <a:t>6</a:t>
                      </a:r>
                      <a:endParaRPr/>
                    </a:p>
                  </a:txBody>
                  <a:tcPr/>
                </a:tc>
                <a:tc>
                  <a:txBody>
                    <a:bodyPr/>
                    <a:lstStyle/>
                    <a:p>
                      <a:pPr algn="ctr">
                        <a:lnSpc>
                          <a:spcPct val="100000"/>
                        </a:lnSpc>
                      </a:pPr>
                      <a:r>
                        <a:rPr lang="id-ID" sz="2000" dirty="0" smtClean="0">
                          <a:solidFill>
                            <a:srgbClr val="000000"/>
                          </a:solidFill>
                          <a:latin typeface="Arial"/>
                        </a:rPr>
                        <a:t>40,01</a:t>
                      </a:r>
                      <a:r>
                        <a:rPr lang="en-US" sz="2000" dirty="0" smtClean="0">
                          <a:solidFill>
                            <a:srgbClr val="000000"/>
                          </a:solidFill>
                          <a:latin typeface="Arial"/>
                        </a:rPr>
                        <a:t> </a:t>
                      </a:r>
                      <a:r>
                        <a:rPr lang="en-US" sz="2000" dirty="0">
                          <a:solidFill>
                            <a:srgbClr val="000000"/>
                          </a:solidFill>
                          <a:latin typeface="Arial"/>
                        </a:rPr>
                        <a:t>– </a:t>
                      </a:r>
                      <a:r>
                        <a:rPr lang="id-ID" sz="2000" dirty="0" smtClean="0">
                          <a:solidFill>
                            <a:srgbClr val="000000"/>
                          </a:solidFill>
                          <a:latin typeface="Arial"/>
                        </a:rPr>
                        <a:t>50</a:t>
                      </a:r>
                      <a:endParaRPr dirty="0"/>
                    </a:p>
                  </a:txBody>
                  <a:tcPr/>
                </a:tc>
                <a:tc>
                  <a:txBody>
                    <a:bodyPr/>
                    <a:lstStyle/>
                    <a:p>
                      <a:pPr algn="ctr">
                        <a:lnSpc>
                          <a:spcPct val="100000"/>
                        </a:lnSpc>
                      </a:pPr>
                      <a:r>
                        <a:rPr lang="id-ID" sz="2000" dirty="0" smtClean="0">
                          <a:solidFill>
                            <a:srgbClr val="000000"/>
                          </a:solidFill>
                          <a:latin typeface="Arial"/>
                        </a:rPr>
                        <a:t>D</a:t>
                      </a:r>
                      <a:endParaRPr dirty="0"/>
                    </a:p>
                  </a:txBody>
                  <a:tcPr/>
                </a:tc>
              </a:tr>
              <a:tr h="436320">
                <a:tc>
                  <a:txBody>
                    <a:bodyPr/>
                    <a:lstStyle/>
                    <a:p>
                      <a:pPr algn="ctr">
                        <a:lnSpc>
                          <a:spcPct val="100000"/>
                        </a:lnSpc>
                      </a:pPr>
                      <a:r>
                        <a:rPr lang="en-US" sz="2000">
                          <a:solidFill>
                            <a:srgbClr val="000000"/>
                          </a:solidFill>
                          <a:latin typeface="Arial"/>
                        </a:rPr>
                        <a:t>7</a:t>
                      </a:r>
                      <a:endParaRPr/>
                    </a:p>
                  </a:txBody>
                  <a:tcPr/>
                </a:tc>
                <a:tc>
                  <a:txBody>
                    <a:bodyPr/>
                    <a:lstStyle/>
                    <a:p>
                      <a:pPr algn="ctr">
                        <a:lnSpc>
                          <a:spcPct val="100000"/>
                        </a:lnSpc>
                      </a:pPr>
                      <a:r>
                        <a:rPr lang="id-ID" sz="2000" dirty="0" smtClean="0">
                          <a:solidFill>
                            <a:srgbClr val="000000"/>
                          </a:solidFill>
                          <a:latin typeface="Arial"/>
                        </a:rPr>
                        <a:t>&lt; 40</a:t>
                      </a:r>
                      <a:endParaRPr dirty="0"/>
                    </a:p>
                  </a:txBody>
                  <a:tcPr/>
                </a:tc>
                <a:tc>
                  <a:txBody>
                    <a:bodyPr/>
                    <a:lstStyle/>
                    <a:p>
                      <a:pPr algn="ctr">
                        <a:lnSpc>
                          <a:spcPct val="100000"/>
                        </a:lnSpc>
                      </a:pPr>
                      <a:r>
                        <a:rPr lang="id-ID" sz="2000" dirty="0" smtClean="0">
                          <a:solidFill>
                            <a:srgbClr val="000000"/>
                          </a:solidFill>
                          <a:latin typeface="Arial"/>
                        </a:rPr>
                        <a:t>E</a:t>
                      </a:r>
                      <a:endParaRPr dirty="0"/>
                    </a:p>
                  </a:txBody>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0" y="0"/>
            <a:ext cx="9143640" cy="785520"/>
          </a:xfrm>
          <a:prstGeom prst="rect">
            <a:avLst/>
          </a:prstGeom>
          <a:solidFill>
            <a:srgbClr val="333399"/>
          </a:solidFill>
          <a:ln w="25560">
            <a:noFill/>
          </a:ln>
        </p:spPr>
      </p:sp>
      <p:sp>
        <p:nvSpPr>
          <p:cNvPr id="97" name="CustomShape 2"/>
          <p:cNvSpPr/>
          <p:nvPr/>
        </p:nvSpPr>
        <p:spPr>
          <a:xfrm>
            <a:off x="0" y="218160"/>
            <a:ext cx="9143640" cy="639000"/>
          </a:xfrm>
          <a:prstGeom prst="rect">
            <a:avLst/>
          </a:prstGeom>
          <a:noFill/>
          <a:ln w="9360">
            <a:noFill/>
          </a:ln>
        </p:spPr>
        <p:txBody>
          <a:bodyPr lIns="90000" tIns="45000" rIns="90000" bIns="45000"/>
          <a:lstStyle/>
          <a:p>
            <a:pPr algn="r">
              <a:lnSpc>
                <a:spcPct val="125000"/>
              </a:lnSpc>
            </a:pPr>
            <a:r>
              <a:rPr lang="en-US" sz="3600">
                <a:solidFill>
                  <a:srgbClr val="FFFFFF"/>
                </a:solidFill>
                <a:latin typeface="Arial Black"/>
              </a:rPr>
              <a:t>KETIDAKHADIRAN</a:t>
            </a:r>
            <a:endParaRPr/>
          </a:p>
        </p:txBody>
      </p:sp>
      <p:sp>
        <p:nvSpPr>
          <p:cNvPr id="98" name="CustomShape 3"/>
          <p:cNvSpPr/>
          <p:nvPr/>
        </p:nvSpPr>
        <p:spPr>
          <a:xfrm>
            <a:off x="4648320" y="1089000"/>
            <a:ext cx="4419360" cy="5094360"/>
          </a:xfrm>
          <a:prstGeom prst="rect">
            <a:avLst/>
          </a:prstGeom>
          <a:noFill/>
          <a:ln w="9360">
            <a:noFill/>
          </a:ln>
        </p:spPr>
        <p:txBody>
          <a:bodyPr lIns="90000" tIns="45000" rIns="90000" bIns="45000"/>
          <a:lstStyle/>
          <a:p>
            <a:pPr>
              <a:lnSpc>
                <a:spcPct val="125000"/>
              </a:lnSpc>
            </a:pPr>
            <a:r>
              <a:rPr lang="en-US" b="1" dirty="0" err="1">
                <a:solidFill>
                  <a:srgbClr val="000000"/>
                </a:solidFill>
                <a:latin typeface="Arial"/>
              </a:rPr>
              <a:t>Mahasiswa</a:t>
            </a:r>
            <a:r>
              <a:rPr lang="en-US" b="1" dirty="0">
                <a:solidFill>
                  <a:srgbClr val="000000"/>
                </a:solidFill>
                <a:latin typeface="Arial"/>
              </a:rPr>
              <a:t> </a:t>
            </a:r>
            <a:r>
              <a:rPr lang="en-US" b="1" dirty="0" err="1">
                <a:solidFill>
                  <a:srgbClr val="000000"/>
                </a:solidFill>
                <a:latin typeface="Arial"/>
              </a:rPr>
              <a:t>hanya</a:t>
            </a:r>
            <a:r>
              <a:rPr lang="en-US" b="1" dirty="0">
                <a:solidFill>
                  <a:srgbClr val="000000"/>
                </a:solidFill>
                <a:latin typeface="Arial"/>
              </a:rPr>
              <a:t> </a:t>
            </a:r>
            <a:r>
              <a:rPr lang="en-US" b="1" dirty="0" err="1">
                <a:solidFill>
                  <a:srgbClr val="000000"/>
                </a:solidFill>
                <a:latin typeface="Arial"/>
              </a:rPr>
              <a:t>diizinkan</a:t>
            </a:r>
            <a:r>
              <a:rPr lang="en-US" b="1" dirty="0">
                <a:solidFill>
                  <a:srgbClr val="000000"/>
                </a:solidFill>
                <a:latin typeface="Arial"/>
              </a:rPr>
              <a:t> </a:t>
            </a:r>
            <a:r>
              <a:rPr lang="en-US" b="1" dirty="0" err="1">
                <a:solidFill>
                  <a:srgbClr val="000000"/>
                </a:solidFill>
                <a:latin typeface="Arial"/>
              </a:rPr>
              <a:t>untuk</a:t>
            </a:r>
            <a:r>
              <a:rPr lang="en-US" b="1" dirty="0">
                <a:solidFill>
                  <a:srgbClr val="000000"/>
                </a:solidFill>
                <a:latin typeface="Arial"/>
              </a:rPr>
              <a:t> </a:t>
            </a:r>
            <a:r>
              <a:rPr lang="en-US" b="1" dirty="0" err="1">
                <a:solidFill>
                  <a:srgbClr val="000000"/>
                </a:solidFill>
                <a:latin typeface="Arial"/>
              </a:rPr>
              <a:t>tidak</a:t>
            </a:r>
            <a:r>
              <a:rPr lang="en-US" b="1" dirty="0">
                <a:solidFill>
                  <a:srgbClr val="000000"/>
                </a:solidFill>
                <a:latin typeface="Arial"/>
              </a:rPr>
              <a:t> </a:t>
            </a:r>
            <a:r>
              <a:rPr lang="en-US" b="1" dirty="0" err="1">
                <a:solidFill>
                  <a:srgbClr val="000000"/>
                </a:solidFill>
                <a:latin typeface="Arial"/>
              </a:rPr>
              <a:t>mengikuti</a:t>
            </a:r>
            <a:r>
              <a:rPr lang="en-US" b="1" dirty="0">
                <a:solidFill>
                  <a:srgbClr val="000000"/>
                </a:solidFill>
                <a:latin typeface="Arial"/>
              </a:rPr>
              <a:t> </a:t>
            </a:r>
            <a:r>
              <a:rPr lang="en-US" b="1" dirty="0" err="1">
                <a:solidFill>
                  <a:srgbClr val="000000"/>
                </a:solidFill>
                <a:latin typeface="Arial"/>
              </a:rPr>
              <a:t>perkuliahan</a:t>
            </a:r>
            <a:r>
              <a:rPr lang="en-US" b="1" dirty="0">
                <a:solidFill>
                  <a:srgbClr val="000000"/>
                </a:solidFill>
                <a:latin typeface="Arial"/>
              </a:rPr>
              <a:t>, </a:t>
            </a:r>
            <a:r>
              <a:rPr lang="en-US" b="1" dirty="0" err="1">
                <a:solidFill>
                  <a:srgbClr val="000000"/>
                </a:solidFill>
                <a:latin typeface="Arial"/>
              </a:rPr>
              <a:t>jika</a:t>
            </a:r>
            <a:r>
              <a:rPr lang="en-US" b="1" dirty="0">
                <a:solidFill>
                  <a:srgbClr val="000000"/>
                </a:solidFill>
                <a:latin typeface="Arial"/>
              </a:rPr>
              <a:t>:
</a:t>
            </a:r>
            <a:endParaRPr dirty="0"/>
          </a:p>
          <a:p>
            <a:pPr marL="285750" indent="-285750">
              <a:lnSpc>
                <a:spcPct val="125000"/>
              </a:lnSpc>
              <a:buFont typeface="Arial" pitchFamily="34" charset="0"/>
              <a:buChar char="•"/>
            </a:pPr>
            <a:r>
              <a:rPr lang="id-ID" dirty="0" smtClean="0">
                <a:solidFill>
                  <a:srgbClr val="000000"/>
                </a:solidFill>
                <a:latin typeface="Arial"/>
              </a:rPr>
              <a:t>R</a:t>
            </a:r>
            <a:r>
              <a:rPr lang="en-US" dirty="0" err="1" smtClean="0">
                <a:solidFill>
                  <a:srgbClr val="000000"/>
                </a:solidFill>
                <a:latin typeface="Arial"/>
              </a:rPr>
              <a:t>awat</a:t>
            </a:r>
            <a:r>
              <a:rPr lang="en-US" dirty="0" smtClean="0">
                <a:solidFill>
                  <a:srgbClr val="000000"/>
                </a:solidFill>
                <a:latin typeface="Arial"/>
              </a:rPr>
              <a:t> </a:t>
            </a:r>
            <a:r>
              <a:rPr lang="en-US" dirty="0" err="1">
                <a:solidFill>
                  <a:srgbClr val="000000"/>
                </a:solidFill>
                <a:latin typeface="Arial"/>
              </a:rPr>
              <a:t>inap</a:t>
            </a:r>
            <a:r>
              <a:rPr lang="en-US" dirty="0">
                <a:solidFill>
                  <a:srgbClr val="000000"/>
                </a:solidFill>
                <a:latin typeface="Arial"/>
              </a:rPr>
              <a:t> / </a:t>
            </a:r>
            <a:r>
              <a:rPr lang="en-US" dirty="0" err="1">
                <a:solidFill>
                  <a:srgbClr val="000000"/>
                </a:solidFill>
                <a:latin typeface="Arial"/>
              </a:rPr>
              <a:t>kecelakaan</a:t>
            </a:r>
            <a:r>
              <a:rPr lang="en-US" dirty="0">
                <a:solidFill>
                  <a:srgbClr val="000000"/>
                </a:solidFill>
                <a:latin typeface="Arial"/>
              </a:rPr>
              <a:t> (</a:t>
            </a:r>
            <a:r>
              <a:rPr lang="en-US" dirty="0" err="1" smtClean="0">
                <a:solidFill>
                  <a:srgbClr val="000000"/>
                </a:solidFill>
                <a:latin typeface="Arial"/>
              </a:rPr>
              <a:t>dibuktikan</a:t>
            </a:r>
            <a:r>
              <a:rPr lang="id-ID" dirty="0">
                <a:solidFill>
                  <a:srgbClr val="000000"/>
                </a:solidFill>
                <a:latin typeface="Arial"/>
              </a:rPr>
              <a:t> </a:t>
            </a:r>
            <a:r>
              <a:rPr lang="en-US" dirty="0" err="1" smtClean="0">
                <a:solidFill>
                  <a:srgbClr val="000000"/>
                </a:solidFill>
                <a:latin typeface="Arial"/>
              </a:rPr>
              <a:t>dengan</a:t>
            </a:r>
            <a:r>
              <a:rPr lang="en-US" dirty="0" smtClean="0">
                <a:solidFill>
                  <a:srgbClr val="000000"/>
                </a:solidFill>
                <a:latin typeface="Arial"/>
              </a:rPr>
              <a:t> </a:t>
            </a:r>
            <a:r>
              <a:rPr lang="en-US" dirty="0" err="1">
                <a:solidFill>
                  <a:srgbClr val="000000"/>
                </a:solidFill>
                <a:latin typeface="Arial"/>
              </a:rPr>
              <a:t>surat</a:t>
            </a:r>
            <a:r>
              <a:rPr lang="en-US" dirty="0">
                <a:solidFill>
                  <a:srgbClr val="000000"/>
                </a:solidFill>
                <a:latin typeface="Arial"/>
              </a:rPr>
              <a:t> </a:t>
            </a:r>
            <a:r>
              <a:rPr lang="en-US" dirty="0" err="1">
                <a:solidFill>
                  <a:srgbClr val="000000"/>
                </a:solidFill>
                <a:latin typeface="Arial"/>
              </a:rPr>
              <a:t>sakit</a:t>
            </a:r>
            <a:r>
              <a:rPr lang="en-US" dirty="0">
                <a:solidFill>
                  <a:srgbClr val="000000"/>
                </a:solidFill>
                <a:latin typeface="Arial"/>
              </a:rPr>
              <a:t> </a:t>
            </a:r>
            <a:r>
              <a:rPr lang="en-US" dirty="0" err="1">
                <a:solidFill>
                  <a:srgbClr val="000000"/>
                </a:solidFill>
                <a:latin typeface="Arial"/>
              </a:rPr>
              <a:t>dari</a:t>
            </a:r>
            <a:r>
              <a:rPr lang="en-US" dirty="0">
                <a:solidFill>
                  <a:srgbClr val="000000"/>
                </a:solidFill>
                <a:latin typeface="Arial"/>
              </a:rPr>
              <a:t> </a:t>
            </a:r>
            <a:r>
              <a:rPr lang="en-US" dirty="0" err="1">
                <a:solidFill>
                  <a:srgbClr val="000000"/>
                </a:solidFill>
                <a:latin typeface="Arial"/>
              </a:rPr>
              <a:t>rumah</a:t>
            </a:r>
            <a:r>
              <a:rPr lang="en-US" dirty="0">
                <a:solidFill>
                  <a:srgbClr val="000000"/>
                </a:solidFill>
                <a:latin typeface="Arial"/>
              </a:rPr>
              <a:t> </a:t>
            </a:r>
            <a:r>
              <a:rPr lang="en-US" dirty="0" err="1" smtClean="0">
                <a:solidFill>
                  <a:srgbClr val="000000"/>
                </a:solidFill>
                <a:latin typeface="Arial"/>
              </a:rPr>
              <a:t>sakit</a:t>
            </a:r>
            <a:r>
              <a:rPr lang="en-US" dirty="0" smtClean="0">
                <a:solidFill>
                  <a:srgbClr val="000000"/>
                </a:solidFill>
                <a:latin typeface="Arial"/>
              </a:rPr>
              <a:t>,</a:t>
            </a:r>
            <a:r>
              <a:rPr lang="id-ID" dirty="0" smtClean="0">
                <a:solidFill>
                  <a:srgbClr val="000000"/>
                </a:solidFill>
                <a:latin typeface="Arial"/>
              </a:rPr>
              <a:t> </a:t>
            </a:r>
            <a:r>
              <a:rPr lang="en-US" b="1" dirty="0" err="1" smtClean="0">
                <a:solidFill>
                  <a:srgbClr val="FF0000"/>
                </a:solidFill>
                <a:latin typeface="Arial"/>
              </a:rPr>
              <a:t>bukan</a:t>
            </a:r>
            <a:r>
              <a:rPr lang="en-US" dirty="0" smtClean="0">
                <a:solidFill>
                  <a:srgbClr val="000000"/>
                </a:solidFill>
                <a:latin typeface="Arial"/>
              </a:rPr>
              <a:t> </a:t>
            </a:r>
            <a:r>
              <a:rPr lang="en-US" dirty="0" err="1">
                <a:solidFill>
                  <a:srgbClr val="000000"/>
                </a:solidFill>
                <a:latin typeface="Arial"/>
              </a:rPr>
              <a:t>surat</a:t>
            </a:r>
            <a:r>
              <a:rPr lang="en-US" dirty="0">
                <a:solidFill>
                  <a:srgbClr val="000000"/>
                </a:solidFill>
                <a:latin typeface="Arial"/>
              </a:rPr>
              <a:t> </a:t>
            </a:r>
            <a:r>
              <a:rPr lang="en-US" dirty="0" err="1">
                <a:solidFill>
                  <a:srgbClr val="000000"/>
                </a:solidFill>
                <a:latin typeface="Arial"/>
              </a:rPr>
              <a:t>dokter</a:t>
            </a:r>
            <a:r>
              <a:rPr lang="en-US" dirty="0">
                <a:solidFill>
                  <a:srgbClr val="000000"/>
                </a:solidFill>
                <a:latin typeface="Arial"/>
              </a:rPr>
              <a:t> </a:t>
            </a:r>
            <a:r>
              <a:rPr lang="en-US" dirty="0" err="1">
                <a:solidFill>
                  <a:srgbClr val="000000"/>
                </a:solidFill>
                <a:latin typeface="Arial"/>
              </a:rPr>
              <a:t>dan</a:t>
            </a:r>
            <a:r>
              <a:rPr lang="en-US" dirty="0">
                <a:solidFill>
                  <a:srgbClr val="000000"/>
                </a:solidFill>
                <a:latin typeface="Arial"/>
              </a:rPr>
              <a:t> </a:t>
            </a:r>
            <a:r>
              <a:rPr lang="en-US" dirty="0" err="1">
                <a:solidFill>
                  <a:srgbClr val="000000"/>
                </a:solidFill>
                <a:latin typeface="Arial"/>
              </a:rPr>
              <a:t>atau</a:t>
            </a:r>
            <a:r>
              <a:rPr lang="en-US" dirty="0">
                <a:solidFill>
                  <a:srgbClr val="000000"/>
                </a:solidFill>
                <a:latin typeface="Arial"/>
              </a:rPr>
              <a:t> </a:t>
            </a:r>
            <a:r>
              <a:rPr lang="en-US" dirty="0" err="1" smtClean="0">
                <a:solidFill>
                  <a:srgbClr val="000000"/>
                </a:solidFill>
                <a:latin typeface="Arial"/>
              </a:rPr>
              <a:t>surat</a:t>
            </a:r>
            <a:r>
              <a:rPr lang="id-ID" dirty="0" smtClean="0">
                <a:solidFill>
                  <a:srgbClr val="000000"/>
                </a:solidFill>
                <a:latin typeface="Arial"/>
              </a:rPr>
              <a:t> </a:t>
            </a:r>
            <a:r>
              <a:rPr lang="en-US" dirty="0" err="1" smtClean="0">
                <a:solidFill>
                  <a:srgbClr val="000000"/>
                </a:solidFill>
                <a:latin typeface="Arial"/>
              </a:rPr>
              <a:t>keterangan</a:t>
            </a:r>
            <a:r>
              <a:rPr lang="en-US" dirty="0" smtClean="0">
                <a:solidFill>
                  <a:srgbClr val="000000"/>
                </a:solidFill>
                <a:latin typeface="Arial"/>
              </a:rPr>
              <a:t> </a:t>
            </a:r>
            <a:r>
              <a:rPr lang="en-US" dirty="0">
                <a:solidFill>
                  <a:srgbClr val="000000"/>
                </a:solidFill>
                <a:latin typeface="Arial"/>
              </a:rPr>
              <a:t>orang </a:t>
            </a:r>
            <a:r>
              <a:rPr lang="en-US" dirty="0" err="1">
                <a:solidFill>
                  <a:srgbClr val="000000"/>
                </a:solidFill>
                <a:latin typeface="Arial"/>
              </a:rPr>
              <a:t>tua</a:t>
            </a:r>
            <a:r>
              <a:rPr lang="en-US" dirty="0">
                <a:solidFill>
                  <a:srgbClr val="000000"/>
                </a:solidFill>
                <a:latin typeface="Arial"/>
              </a:rPr>
              <a:t> / </a:t>
            </a:r>
            <a:r>
              <a:rPr lang="en-US" dirty="0" err="1">
                <a:solidFill>
                  <a:srgbClr val="000000"/>
                </a:solidFill>
                <a:latin typeface="Arial"/>
              </a:rPr>
              <a:t>wali</a:t>
            </a:r>
            <a:r>
              <a:rPr lang="en-US" dirty="0">
                <a:solidFill>
                  <a:srgbClr val="000000"/>
                </a:solidFill>
                <a:latin typeface="Arial"/>
              </a:rPr>
              <a:t>)
</a:t>
            </a:r>
            <a:r>
              <a:rPr lang="id-ID" dirty="0" smtClean="0">
                <a:solidFill>
                  <a:srgbClr val="000000"/>
                </a:solidFill>
                <a:latin typeface="Arial"/>
              </a:rPr>
              <a:t>K</a:t>
            </a:r>
            <a:r>
              <a:rPr lang="en-US" dirty="0" err="1" smtClean="0">
                <a:solidFill>
                  <a:srgbClr val="000000"/>
                </a:solidFill>
                <a:latin typeface="Arial"/>
              </a:rPr>
              <a:t>eluarga</a:t>
            </a:r>
            <a:r>
              <a:rPr lang="en-US" dirty="0" smtClean="0">
                <a:solidFill>
                  <a:srgbClr val="000000"/>
                </a:solidFill>
                <a:latin typeface="Arial"/>
              </a:rPr>
              <a:t> </a:t>
            </a:r>
            <a:r>
              <a:rPr lang="en-US" dirty="0" err="1">
                <a:solidFill>
                  <a:srgbClr val="000000"/>
                </a:solidFill>
                <a:latin typeface="Arial"/>
              </a:rPr>
              <a:t>inti</a:t>
            </a:r>
            <a:r>
              <a:rPr lang="en-US" dirty="0">
                <a:solidFill>
                  <a:srgbClr val="000000"/>
                </a:solidFill>
                <a:latin typeface="Arial"/>
              </a:rPr>
              <a:t> (orang </a:t>
            </a:r>
            <a:r>
              <a:rPr lang="en-US" dirty="0" err="1">
                <a:solidFill>
                  <a:srgbClr val="000000"/>
                </a:solidFill>
                <a:latin typeface="Arial"/>
              </a:rPr>
              <a:t>tua</a:t>
            </a:r>
            <a:r>
              <a:rPr lang="en-US" dirty="0">
                <a:solidFill>
                  <a:srgbClr val="000000"/>
                </a:solidFill>
                <a:latin typeface="Arial"/>
              </a:rPr>
              <a:t> / </a:t>
            </a:r>
            <a:r>
              <a:rPr lang="en-US" dirty="0" err="1" smtClean="0">
                <a:solidFill>
                  <a:srgbClr val="000000"/>
                </a:solidFill>
                <a:latin typeface="Arial"/>
              </a:rPr>
              <a:t>saudara</a:t>
            </a:r>
            <a:r>
              <a:rPr lang="id-ID" dirty="0">
                <a:solidFill>
                  <a:srgbClr val="000000"/>
                </a:solidFill>
                <a:latin typeface="Arial"/>
              </a:rPr>
              <a:t> </a:t>
            </a:r>
            <a:r>
              <a:rPr lang="en-US" dirty="0" err="1" smtClean="0">
                <a:solidFill>
                  <a:srgbClr val="000000"/>
                </a:solidFill>
                <a:latin typeface="Arial"/>
              </a:rPr>
              <a:t>kandung</a:t>
            </a:r>
            <a:r>
              <a:rPr lang="en-US" dirty="0" smtClean="0">
                <a:solidFill>
                  <a:srgbClr val="000000"/>
                </a:solidFill>
                <a:latin typeface="Arial"/>
              </a:rPr>
              <a:t> </a:t>
            </a:r>
            <a:r>
              <a:rPr lang="en-US" dirty="0">
                <a:solidFill>
                  <a:srgbClr val="000000"/>
                </a:solidFill>
                <a:latin typeface="Arial"/>
              </a:rPr>
              <a:t>/ </a:t>
            </a:r>
            <a:r>
              <a:rPr lang="en-US" dirty="0" err="1">
                <a:solidFill>
                  <a:srgbClr val="000000"/>
                </a:solidFill>
                <a:latin typeface="Arial"/>
              </a:rPr>
              <a:t>ipar</a:t>
            </a:r>
            <a:r>
              <a:rPr lang="en-US" dirty="0">
                <a:solidFill>
                  <a:srgbClr val="000000"/>
                </a:solidFill>
                <a:latin typeface="Arial"/>
              </a:rPr>
              <a:t>) </a:t>
            </a:r>
            <a:r>
              <a:rPr lang="en-US" dirty="0" err="1">
                <a:solidFill>
                  <a:srgbClr val="000000"/>
                </a:solidFill>
                <a:latin typeface="Arial"/>
              </a:rPr>
              <a:t>meninggal</a:t>
            </a:r>
            <a:r>
              <a:rPr lang="en-US" dirty="0">
                <a:solidFill>
                  <a:srgbClr val="000000"/>
                </a:solidFill>
                <a:latin typeface="Arial"/>
              </a:rPr>
              <a:t>  (</a:t>
            </a:r>
            <a:r>
              <a:rPr lang="en-US" dirty="0" err="1">
                <a:solidFill>
                  <a:srgbClr val="000000"/>
                </a:solidFill>
                <a:latin typeface="Arial"/>
              </a:rPr>
              <a:t>dibuktikan</a:t>
            </a:r>
            <a:r>
              <a:rPr lang="en-US" dirty="0">
                <a:solidFill>
                  <a:srgbClr val="000000"/>
                </a:solidFill>
                <a:latin typeface="Arial"/>
              </a:rPr>
              <a:t> </a:t>
            </a:r>
            <a:r>
              <a:rPr lang="en-US" dirty="0" err="1" smtClean="0">
                <a:solidFill>
                  <a:srgbClr val="000000"/>
                </a:solidFill>
                <a:latin typeface="Arial"/>
              </a:rPr>
              <a:t>dengan</a:t>
            </a:r>
            <a:r>
              <a:rPr lang="en-US" dirty="0" smtClean="0">
                <a:solidFill>
                  <a:srgbClr val="000000"/>
                </a:solidFill>
                <a:latin typeface="Arial"/>
              </a:rPr>
              <a:t> </a:t>
            </a:r>
            <a:r>
              <a:rPr lang="en-US" dirty="0" err="1">
                <a:solidFill>
                  <a:srgbClr val="000000"/>
                </a:solidFill>
                <a:latin typeface="Arial"/>
              </a:rPr>
              <a:t>surat</a:t>
            </a:r>
            <a:r>
              <a:rPr lang="en-US" dirty="0">
                <a:solidFill>
                  <a:srgbClr val="000000"/>
                </a:solidFill>
                <a:latin typeface="Arial"/>
              </a:rPr>
              <a:t>  </a:t>
            </a:r>
            <a:r>
              <a:rPr lang="en-US" dirty="0" err="1">
                <a:solidFill>
                  <a:srgbClr val="000000"/>
                </a:solidFill>
                <a:latin typeface="Arial"/>
              </a:rPr>
              <a:t>keterangan</a:t>
            </a:r>
            <a:r>
              <a:rPr lang="en-US" dirty="0">
                <a:solidFill>
                  <a:srgbClr val="000000"/>
                </a:solidFill>
                <a:latin typeface="Arial"/>
              </a:rPr>
              <a:t> </a:t>
            </a:r>
            <a:r>
              <a:rPr lang="en-US" dirty="0" err="1">
                <a:solidFill>
                  <a:srgbClr val="000000"/>
                </a:solidFill>
                <a:latin typeface="Arial"/>
              </a:rPr>
              <a:t>dari</a:t>
            </a:r>
            <a:r>
              <a:rPr lang="en-US" dirty="0">
                <a:solidFill>
                  <a:srgbClr val="000000"/>
                </a:solidFill>
                <a:latin typeface="Arial"/>
              </a:rPr>
              <a:t> </a:t>
            </a:r>
            <a:r>
              <a:rPr lang="en-US" dirty="0" err="1">
                <a:solidFill>
                  <a:srgbClr val="000000"/>
                </a:solidFill>
                <a:latin typeface="Arial"/>
              </a:rPr>
              <a:t>rt</a:t>
            </a:r>
            <a:r>
              <a:rPr lang="en-US" dirty="0">
                <a:solidFill>
                  <a:srgbClr val="000000"/>
                </a:solidFill>
                <a:latin typeface="Arial"/>
              </a:rPr>
              <a:t> / </a:t>
            </a:r>
            <a:r>
              <a:rPr lang="en-US" dirty="0" err="1" smtClean="0">
                <a:solidFill>
                  <a:srgbClr val="000000"/>
                </a:solidFill>
                <a:latin typeface="Arial"/>
              </a:rPr>
              <a:t>rw</a:t>
            </a:r>
            <a:r>
              <a:rPr lang="id-ID" dirty="0">
                <a:solidFill>
                  <a:srgbClr val="000000"/>
                </a:solidFill>
                <a:latin typeface="Arial"/>
              </a:rPr>
              <a:t> </a:t>
            </a:r>
            <a:r>
              <a:rPr lang="en-US" dirty="0" err="1" smtClean="0">
                <a:solidFill>
                  <a:srgbClr val="000000"/>
                </a:solidFill>
                <a:latin typeface="Arial"/>
              </a:rPr>
              <a:t>setempat</a:t>
            </a:r>
            <a:r>
              <a:rPr lang="en-US" dirty="0">
                <a:solidFill>
                  <a:srgbClr val="000000"/>
                </a:solidFill>
                <a:latin typeface="Arial"/>
              </a:rPr>
              <a:t>)
</a:t>
            </a:r>
            <a:r>
              <a:rPr lang="id-ID" dirty="0" smtClean="0">
                <a:solidFill>
                  <a:srgbClr val="000000"/>
                </a:solidFill>
                <a:latin typeface="Arial"/>
              </a:rPr>
              <a:t>D</a:t>
            </a:r>
            <a:r>
              <a:rPr lang="en-US" dirty="0" err="1" smtClean="0">
                <a:solidFill>
                  <a:srgbClr val="000000"/>
                </a:solidFill>
                <a:latin typeface="Arial"/>
              </a:rPr>
              <a:t>itunjuk</a:t>
            </a:r>
            <a:r>
              <a:rPr lang="en-US" dirty="0" smtClean="0">
                <a:solidFill>
                  <a:srgbClr val="000000"/>
                </a:solidFill>
                <a:latin typeface="Arial"/>
              </a:rPr>
              <a:t> </a:t>
            </a:r>
            <a:r>
              <a:rPr lang="en-US" dirty="0" err="1">
                <a:solidFill>
                  <a:srgbClr val="000000"/>
                </a:solidFill>
                <a:latin typeface="Arial"/>
              </a:rPr>
              <a:t>sebagai</a:t>
            </a:r>
            <a:r>
              <a:rPr lang="en-US" dirty="0">
                <a:solidFill>
                  <a:srgbClr val="000000"/>
                </a:solidFill>
                <a:latin typeface="Arial"/>
              </a:rPr>
              <a:t> </a:t>
            </a:r>
            <a:r>
              <a:rPr lang="en-US" dirty="0" err="1">
                <a:solidFill>
                  <a:srgbClr val="000000"/>
                </a:solidFill>
                <a:latin typeface="Arial"/>
              </a:rPr>
              <a:t>wakil</a:t>
            </a:r>
            <a:r>
              <a:rPr lang="en-US" dirty="0">
                <a:solidFill>
                  <a:srgbClr val="000000"/>
                </a:solidFill>
                <a:latin typeface="Arial"/>
              </a:rPr>
              <a:t> </a:t>
            </a:r>
            <a:r>
              <a:rPr lang="en-US" dirty="0" err="1">
                <a:solidFill>
                  <a:srgbClr val="000000"/>
                </a:solidFill>
                <a:latin typeface="Arial"/>
              </a:rPr>
              <a:t>institusi</a:t>
            </a:r>
            <a:r>
              <a:rPr lang="en-US" dirty="0">
                <a:solidFill>
                  <a:srgbClr val="000000"/>
                </a:solidFill>
                <a:latin typeface="Arial"/>
              </a:rPr>
              <a:t> </a:t>
            </a:r>
            <a:r>
              <a:rPr lang="id-ID" dirty="0" smtClean="0">
                <a:solidFill>
                  <a:srgbClr val="000000"/>
                </a:solidFill>
                <a:latin typeface="Arial"/>
              </a:rPr>
              <a:t>Universitas Telkom </a:t>
            </a:r>
            <a:r>
              <a:rPr lang="en-US" dirty="0" err="1" smtClean="0">
                <a:solidFill>
                  <a:srgbClr val="000000"/>
                </a:solidFill>
                <a:latin typeface="Arial"/>
              </a:rPr>
              <a:t>untuk</a:t>
            </a:r>
            <a:r>
              <a:rPr lang="en-US" dirty="0" smtClean="0">
                <a:solidFill>
                  <a:srgbClr val="000000"/>
                </a:solidFill>
                <a:latin typeface="Arial"/>
              </a:rPr>
              <a:t> </a:t>
            </a:r>
            <a:r>
              <a:rPr lang="en-US" dirty="0" err="1">
                <a:solidFill>
                  <a:srgbClr val="000000"/>
                </a:solidFill>
                <a:latin typeface="Arial"/>
              </a:rPr>
              <a:t>kepentingan</a:t>
            </a:r>
            <a:r>
              <a:rPr lang="en-US" dirty="0">
                <a:solidFill>
                  <a:srgbClr val="000000"/>
                </a:solidFill>
                <a:latin typeface="Arial"/>
              </a:rPr>
              <a:t> </a:t>
            </a:r>
            <a:r>
              <a:rPr lang="en-US" dirty="0" err="1">
                <a:solidFill>
                  <a:srgbClr val="000000"/>
                </a:solidFill>
                <a:latin typeface="Arial"/>
              </a:rPr>
              <a:t>tertentu</a:t>
            </a:r>
            <a:endParaRPr dirty="0"/>
          </a:p>
        </p:txBody>
      </p:sp>
      <p:pic>
        <p:nvPicPr>
          <p:cNvPr id="99" name="Picture 28"/>
          <p:cNvPicPr/>
          <p:nvPr/>
        </p:nvPicPr>
        <p:blipFill>
          <a:blip r:embed="rId2"/>
          <a:stretch>
            <a:fillRect/>
          </a:stretch>
        </p:blipFill>
        <p:spPr>
          <a:xfrm>
            <a:off x="458640" y="1143000"/>
            <a:ext cx="4125600" cy="5143320"/>
          </a:xfrm>
          <a:prstGeom prst="rect">
            <a:avLst/>
          </a:prstGeom>
          <a:ln w="9360">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0" y="0"/>
            <a:ext cx="9143640" cy="785520"/>
          </a:xfrm>
          <a:prstGeom prst="rect">
            <a:avLst/>
          </a:prstGeom>
          <a:solidFill>
            <a:srgbClr val="333399"/>
          </a:solidFill>
          <a:ln w="25560">
            <a:noFill/>
          </a:ln>
        </p:spPr>
      </p:sp>
      <p:sp>
        <p:nvSpPr>
          <p:cNvPr id="101" name="CustomShape 2"/>
          <p:cNvSpPr/>
          <p:nvPr/>
        </p:nvSpPr>
        <p:spPr>
          <a:xfrm>
            <a:off x="0" y="234000"/>
            <a:ext cx="9143640" cy="639000"/>
          </a:xfrm>
          <a:prstGeom prst="rect">
            <a:avLst/>
          </a:prstGeom>
          <a:noFill/>
          <a:ln w="9360">
            <a:noFill/>
          </a:ln>
        </p:spPr>
        <p:txBody>
          <a:bodyPr lIns="90000" tIns="45000" rIns="90000" bIns="45000"/>
          <a:lstStyle/>
          <a:p>
            <a:pPr algn="r">
              <a:lnSpc>
                <a:spcPct val="125000"/>
              </a:lnSpc>
            </a:pPr>
            <a:r>
              <a:rPr lang="en-US" sz="3600">
                <a:solidFill>
                  <a:srgbClr val="FFFFFF"/>
                </a:solidFill>
                <a:latin typeface="Arial Black"/>
              </a:rPr>
              <a:t>KETIDAKHADIRAN</a:t>
            </a:r>
            <a:endParaRPr/>
          </a:p>
        </p:txBody>
      </p:sp>
      <p:sp>
        <p:nvSpPr>
          <p:cNvPr id="102" name="CustomShape 3"/>
          <p:cNvSpPr/>
          <p:nvPr/>
        </p:nvSpPr>
        <p:spPr>
          <a:xfrm>
            <a:off x="457200" y="1089000"/>
            <a:ext cx="8305560" cy="4782240"/>
          </a:xfrm>
          <a:prstGeom prst="rect">
            <a:avLst/>
          </a:prstGeom>
          <a:noFill/>
          <a:ln w="9360">
            <a:noFill/>
          </a:ln>
        </p:spPr>
        <p:txBody>
          <a:bodyPr lIns="90000" tIns="45000" rIns="90000" bIns="45000"/>
          <a:lstStyle/>
          <a:p>
            <a:pPr marL="457200" indent="-457200">
              <a:lnSpc>
                <a:spcPct val="125000"/>
              </a:lnSpc>
              <a:buFont typeface="Arial" pitchFamily="34" charset="0"/>
              <a:buChar char="•"/>
            </a:pPr>
            <a:r>
              <a:rPr lang="en-US" b="1" dirty="0" smtClean="0">
                <a:solidFill>
                  <a:srgbClr val="FF0000"/>
                </a:solidFill>
                <a:latin typeface="Arial"/>
              </a:rPr>
              <a:t>Batas </a:t>
            </a:r>
            <a:r>
              <a:rPr lang="en-US" b="1" dirty="0" err="1">
                <a:solidFill>
                  <a:srgbClr val="FF0000"/>
                </a:solidFill>
                <a:latin typeface="Arial"/>
              </a:rPr>
              <a:t>maksimal</a:t>
            </a:r>
            <a:r>
              <a:rPr lang="en-US" b="1" dirty="0">
                <a:solidFill>
                  <a:srgbClr val="FF0000"/>
                </a:solidFill>
                <a:latin typeface="Arial"/>
              </a:rPr>
              <a:t> </a:t>
            </a:r>
            <a:r>
              <a:rPr lang="en-US" b="1" dirty="0" err="1" smtClean="0">
                <a:solidFill>
                  <a:srgbClr val="FF0000"/>
                </a:solidFill>
                <a:latin typeface="Arial"/>
              </a:rPr>
              <a:t>ketidakhadiran</a:t>
            </a:r>
            <a:r>
              <a:rPr lang="en-US" b="1" dirty="0">
                <a:solidFill>
                  <a:srgbClr val="FF0000"/>
                </a:solidFill>
                <a:latin typeface="Arial"/>
              </a:rPr>
              <a:t>: </a:t>
            </a:r>
            <a:endParaRPr lang="id-ID" b="1" dirty="0">
              <a:solidFill>
                <a:srgbClr val="FF0000"/>
              </a:solidFill>
              <a:latin typeface="Arial"/>
            </a:endParaRPr>
          </a:p>
          <a:p>
            <a:pPr>
              <a:lnSpc>
                <a:spcPct val="125000"/>
              </a:lnSpc>
            </a:pPr>
            <a:endParaRPr lang="id-ID" b="1" dirty="0">
              <a:solidFill>
                <a:srgbClr val="FF0000"/>
              </a:solidFill>
              <a:latin typeface="Arial"/>
            </a:endParaRPr>
          </a:p>
          <a:p>
            <a:pPr>
              <a:lnSpc>
                <a:spcPct val="125000"/>
              </a:lnSpc>
            </a:pPr>
            <a:r>
              <a:rPr lang="en-US" b="1" dirty="0" smtClean="0">
                <a:solidFill>
                  <a:srgbClr val="FF0000"/>
                </a:solidFill>
                <a:latin typeface="Arial"/>
              </a:rPr>
              <a:t>3 </a:t>
            </a:r>
            <a:r>
              <a:rPr lang="en-US" b="1" dirty="0">
                <a:solidFill>
                  <a:srgbClr val="FF0000"/>
                </a:solidFill>
                <a:latin typeface="Arial"/>
              </a:rPr>
              <a:t>(TIGA) kali </a:t>
            </a:r>
            <a:r>
              <a:rPr lang="en-US" b="1" dirty="0" err="1" smtClean="0">
                <a:solidFill>
                  <a:srgbClr val="FF0000"/>
                </a:solidFill>
                <a:latin typeface="Arial"/>
              </a:rPr>
              <a:t>untuk</a:t>
            </a:r>
            <a:r>
              <a:rPr lang="id-ID" b="1" dirty="0">
                <a:solidFill>
                  <a:srgbClr val="FF0000"/>
                </a:solidFill>
                <a:latin typeface="Arial"/>
              </a:rPr>
              <a:t> </a:t>
            </a:r>
            <a:r>
              <a:rPr lang="en-US" b="1" dirty="0" err="1" smtClean="0">
                <a:solidFill>
                  <a:srgbClr val="FF0000"/>
                </a:solidFill>
                <a:latin typeface="Arial"/>
              </a:rPr>
              <a:t>alasan</a:t>
            </a:r>
            <a:r>
              <a:rPr lang="en-US" b="1" dirty="0" smtClean="0">
                <a:solidFill>
                  <a:srgbClr val="FF0000"/>
                </a:solidFill>
                <a:latin typeface="Arial"/>
              </a:rPr>
              <a:t> </a:t>
            </a:r>
            <a:r>
              <a:rPr lang="en-US" b="1" u="sng" dirty="0">
                <a:solidFill>
                  <a:srgbClr val="FF0000"/>
                </a:solidFill>
                <a:latin typeface="Arial"/>
              </a:rPr>
              <a:t>APA PUN</a:t>
            </a:r>
            <a:endParaRPr dirty="0"/>
          </a:p>
          <a:p>
            <a:pPr>
              <a:lnSpc>
                <a:spcPct val="125000"/>
              </a:lnSpc>
            </a:pPr>
            <a:endParaRPr dirty="0"/>
          </a:p>
          <a:p>
            <a:pPr marL="285750" indent="-285750">
              <a:lnSpc>
                <a:spcPct val="125000"/>
              </a:lnSpc>
              <a:buFont typeface="Arial" pitchFamily="34" charset="0"/>
              <a:buChar char="•"/>
            </a:pPr>
            <a:r>
              <a:rPr lang="en-US" b="1" dirty="0" err="1" smtClean="0">
                <a:solidFill>
                  <a:srgbClr val="FF0000"/>
                </a:solidFill>
                <a:latin typeface="Arial"/>
              </a:rPr>
              <a:t>Absen</a:t>
            </a:r>
            <a:r>
              <a:rPr lang="en-US" b="1" dirty="0" smtClean="0">
                <a:solidFill>
                  <a:srgbClr val="FF0000"/>
                </a:solidFill>
                <a:latin typeface="Arial"/>
              </a:rPr>
              <a:t> </a:t>
            </a:r>
            <a:r>
              <a:rPr lang="en-US" b="1" dirty="0" err="1">
                <a:solidFill>
                  <a:srgbClr val="FF0000"/>
                </a:solidFill>
                <a:latin typeface="Arial"/>
              </a:rPr>
              <a:t>lebih</a:t>
            </a:r>
            <a:r>
              <a:rPr lang="en-US" b="1" dirty="0">
                <a:solidFill>
                  <a:srgbClr val="FF0000"/>
                </a:solidFill>
                <a:latin typeface="Arial"/>
              </a:rPr>
              <a:t> </a:t>
            </a:r>
            <a:r>
              <a:rPr lang="en-US" b="1" dirty="0" err="1">
                <a:solidFill>
                  <a:srgbClr val="FF0000"/>
                </a:solidFill>
                <a:latin typeface="Arial"/>
              </a:rPr>
              <a:t>dari</a:t>
            </a:r>
            <a:r>
              <a:rPr lang="en-US" b="1" dirty="0">
                <a:solidFill>
                  <a:srgbClr val="FF0000"/>
                </a:solidFill>
                <a:latin typeface="Arial"/>
              </a:rPr>
              <a:t> 3 kali: 	</a:t>
            </a:r>
            <a:endParaRPr lang="id-ID" b="1" dirty="0">
              <a:solidFill>
                <a:srgbClr val="FF0000"/>
              </a:solidFill>
              <a:latin typeface="Arial"/>
            </a:endParaRPr>
          </a:p>
          <a:p>
            <a:pPr>
              <a:lnSpc>
                <a:spcPct val="125000"/>
              </a:lnSpc>
            </a:pPr>
            <a:endParaRPr lang="id-ID" b="1" dirty="0" smtClean="0">
              <a:solidFill>
                <a:srgbClr val="FF0000"/>
              </a:solidFill>
              <a:latin typeface="Arial"/>
            </a:endParaRPr>
          </a:p>
          <a:p>
            <a:pPr>
              <a:lnSpc>
                <a:spcPct val="125000"/>
              </a:lnSpc>
            </a:pPr>
            <a:r>
              <a:rPr lang="en-US" b="1" dirty="0" err="1" smtClean="0">
                <a:solidFill>
                  <a:srgbClr val="FF0000"/>
                </a:solidFill>
                <a:latin typeface="Arial"/>
              </a:rPr>
              <a:t>tidak</a:t>
            </a:r>
            <a:r>
              <a:rPr lang="en-US" b="1" dirty="0" smtClean="0">
                <a:solidFill>
                  <a:srgbClr val="FF0000"/>
                </a:solidFill>
                <a:latin typeface="Arial"/>
              </a:rPr>
              <a:t> </a:t>
            </a:r>
            <a:r>
              <a:rPr lang="en-US" b="1" dirty="0" err="1">
                <a:solidFill>
                  <a:srgbClr val="FF0000"/>
                </a:solidFill>
                <a:latin typeface="Arial"/>
              </a:rPr>
              <a:t>diperkenankan</a:t>
            </a:r>
            <a:r>
              <a:rPr lang="en-US" b="1" dirty="0">
                <a:solidFill>
                  <a:srgbClr val="FF0000"/>
                </a:solidFill>
                <a:latin typeface="Arial"/>
              </a:rPr>
              <a:t> </a:t>
            </a:r>
            <a:r>
              <a:rPr lang="en-US" b="1" dirty="0" err="1" smtClean="0">
                <a:solidFill>
                  <a:srgbClr val="FF0000"/>
                </a:solidFill>
                <a:latin typeface="Arial"/>
              </a:rPr>
              <a:t>ikut</a:t>
            </a:r>
            <a:r>
              <a:rPr lang="en-US" b="1" dirty="0" smtClean="0">
                <a:solidFill>
                  <a:srgbClr val="FF0000"/>
                </a:solidFill>
                <a:latin typeface="Arial"/>
              </a:rPr>
              <a:t> </a:t>
            </a:r>
            <a:r>
              <a:rPr lang="en-US" b="1" dirty="0">
                <a:solidFill>
                  <a:srgbClr val="FF0000"/>
                </a:solidFill>
                <a:latin typeface="Arial"/>
              </a:rPr>
              <a:t>UTS / </a:t>
            </a:r>
            <a:r>
              <a:rPr lang="en-US" b="1" dirty="0" smtClean="0">
                <a:solidFill>
                  <a:srgbClr val="FF0000"/>
                </a:solidFill>
                <a:latin typeface="Arial"/>
              </a:rPr>
              <a:t>UAS</a:t>
            </a:r>
            <a:endParaRPr lang="id-ID" b="1" dirty="0" smtClean="0">
              <a:solidFill>
                <a:srgbClr val="FF0000"/>
              </a:solidFill>
              <a:latin typeface="Arial"/>
            </a:endParaRPr>
          </a:p>
          <a:p>
            <a:pPr>
              <a:lnSpc>
                <a:spcPct val="125000"/>
              </a:lnSpc>
            </a:pPr>
            <a:endParaRPr lang="id-ID" b="1" dirty="0">
              <a:solidFill>
                <a:srgbClr val="FF0000"/>
              </a:solidFill>
              <a:latin typeface="Arial"/>
            </a:endParaRPr>
          </a:p>
          <a:p>
            <a:pPr>
              <a:lnSpc>
                <a:spcPct val="125000"/>
              </a:lnSpc>
            </a:pPr>
            <a:endParaRPr lang="id-ID" b="1" dirty="0" smtClean="0">
              <a:solidFill>
                <a:srgbClr val="FF0000"/>
              </a:solidFill>
              <a:latin typeface="Arial"/>
            </a:endParaRPr>
          </a:p>
          <a:p>
            <a:pPr>
              <a:lnSpc>
                <a:spcPct val="125000"/>
              </a:lnSpc>
            </a:pPr>
            <a:endParaRPr lang="id-ID" b="1" dirty="0">
              <a:solidFill>
                <a:srgbClr val="FF0000"/>
              </a:solidFill>
              <a:latin typeface="Arial"/>
            </a:endParaRPr>
          </a:p>
          <a:p>
            <a:pPr>
              <a:lnSpc>
                <a:spcPct val="125000"/>
              </a:lnSpc>
            </a:pPr>
            <a:endParaRPr lang="id-ID" b="1" dirty="0" smtClean="0">
              <a:solidFill>
                <a:srgbClr val="FF0000"/>
              </a:solidFill>
              <a:latin typeface="Arial"/>
            </a:endParaRPr>
          </a:p>
          <a:p>
            <a:pPr>
              <a:lnSpc>
                <a:spcPct val="125000"/>
              </a:lnSpc>
            </a:pPr>
            <a:r>
              <a:rPr lang="id-ID" b="1" dirty="0" smtClean="0">
                <a:solidFill>
                  <a:srgbClr val="FF0000"/>
                </a:solidFill>
                <a:latin typeface="Arial"/>
              </a:rPr>
              <a:t>Note: Karena mata kuliah ini lebih banyak kegiatan studi lapangan, sehingga setiap ketua kelompok diberikan tanggung jawab lebih dan diwajibkan membuat daftar hadir. Daftar hadir fiktip menyebabkan ketidaklulusan dari mata kuliah ini.</a:t>
            </a:r>
            <a:endParaRPr dirty="0"/>
          </a:p>
          <a:p>
            <a:pPr>
              <a:lnSpc>
                <a:spcPct val="125000"/>
              </a:lnSpc>
            </a:pPr>
            <a:endParaRPr dirty="0"/>
          </a:p>
        </p:txBody>
      </p:sp>
      <p:pic>
        <p:nvPicPr>
          <p:cNvPr id="103" name="Picture 4"/>
          <p:cNvPicPr/>
          <p:nvPr/>
        </p:nvPicPr>
        <p:blipFill>
          <a:blip r:embed="rId2"/>
          <a:stretch>
            <a:fillRect/>
          </a:stretch>
        </p:blipFill>
        <p:spPr>
          <a:xfrm>
            <a:off x="5029200" y="1295280"/>
            <a:ext cx="3809520" cy="2857320"/>
          </a:xfrm>
          <a:prstGeom prst="rect">
            <a:avLst/>
          </a:prstGeom>
          <a:ln w="76320">
            <a:solidFill>
              <a:srgbClr val="FF0000"/>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1530</Words>
  <Application>Microsoft Office PowerPoint</Application>
  <PresentationFormat>On-screen Show (4:3)</PresentationFormat>
  <Paragraphs>266</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 v5</dc:creator>
  <cp:lastModifiedBy>acer v5</cp:lastModifiedBy>
  <cp:revision>25</cp:revision>
  <dcterms:modified xsi:type="dcterms:W3CDTF">2016-08-25T00:44:58Z</dcterms:modified>
</cp:coreProperties>
</file>