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7" r:id="rId4"/>
    <p:sldId id="258" r:id="rId5"/>
    <p:sldId id="260" r:id="rId6"/>
    <p:sldId id="262" r:id="rId7"/>
    <p:sldId id="264" r:id="rId8"/>
    <p:sldId id="259" r:id="rId9"/>
    <p:sldId id="263" r:id="rId10"/>
    <p:sldId id="265" r:id="rId11"/>
    <p:sldId id="266" r:id="rId12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94" y="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D67AA-B23F-4B75-9CF8-5225DBE9379B}" type="datetimeFigureOut">
              <a:rPr lang="id-ID" smtClean="0"/>
              <a:pPr/>
              <a:t>29/08/2016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6AD0F-B15D-4270-B10E-7C58C9F53AB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D67AA-B23F-4B75-9CF8-5225DBE9379B}" type="datetimeFigureOut">
              <a:rPr lang="id-ID" smtClean="0"/>
              <a:pPr/>
              <a:t>29/08/2016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6AD0F-B15D-4270-B10E-7C58C9F53AB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D67AA-B23F-4B75-9CF8-5225DBE9379B}" type="datetimeFigureOut">
              <a:rPr lang="id-ID" smtClean="0"/>
              <a:pPr/>
              <a:t>29/08/2016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6AD0F-B15D-4270-B10E-7C58C9F53AB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D67AA-B23F-4B75-9CF8-5225DBE9379B}" type="datetimeFigureOut">
              <a:rPr lang="id-ID" smtClean="0"/>
              <a:pPr/>
              <a:t>29/08/2016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6AD0F-B15D-4270-B10E-7C58C9F53AB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D67AA-B23F-4B75-9CF8-5225DBE9379B}" type="datetimeFigureOut">
              <a:rPr lang="id-ID" smtClean="0"/>
              <a:pPr/>
              <a:t>29/08/2016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6AD0F-B15D-4270-B10E-7C58C9F53AB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D67AA-B23F-4B75-9CF8-5225DBE9379B}" type="datetimeFigureOut">
              <a:rPr lang="id-ID" smtClean="0"/>
              <a:pPr/>
              <a:t>29/08/2016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6AD0F-B15D-4270-B10E-7C58C9F53AB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D67AA-B23F-4B75-9CF8-5225DBE9379B}" type="datetimeFigureOut">
              <a:rPr lang="id-ID" smtClean="0"/>
              <a:pPr/>
              <a:t>29/08/2016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6AD0F-B15D-4270-B10E-7C58C9F53AB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D67AA-B23F-4B75-9CF8-5225DBE9379B}" type="datetimeFigureOut">
              <a:rPr lang="id-ID" smtClean="0"/>
              <a:pPr/>
              <a:t>29/08/2016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6AD0F-B15D-4270-B10E-7C58C9F53AB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D67AA-B23F-4B75-9CF8-5225DBE9379B}" type="datetimeFigureOut">
              <a:rPr lang="id-ID" smtClean="0"/>
              <a:pPr/>
              <a:t>29/08/2016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6AD0F-B15D-4270-B10E-7C58C9F53AB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D67AA-B23F-4B75-9CF8-5225DBE9379B}" type="datetimeFigureOut">
              <a:rPr lang="id-ID" smtClean="0"/>
              <a:pPr/>
              <a:t>29/08/2016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6AD0F-B15D-4270-B10E-7C58C9F53AB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D67AA-B23F-4B75-9CF8-5225DBE9379B}" type="datetimeFigureOut">
              <a:rPr lang="id-ID" smtClean="0"/>
              <a:pPr/>
              <a:t>29/08/2016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6AD0F-B15D-4270-B10E-7C58C9F53AB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40000"/>
            <a:lum/>
          </a:blip>
          <a:srcRect/>
          <a:stretch>
            <a:fillRect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5D67AA-B23F-4B75-9CF8-5225DBE9379B}" type="datetimeFigureOut">
              <a:rPr lang="id-ID" smtClean="0"/>
              <a:pPr/>
              <a:t>29/08/2016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D6AD0F-B15D-4270-B10E-7C58C9F53ABD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LECTURER\13 NEW  VENTURE\MANAJEMEN USAHA BARU\Model_Bisni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7072338"/>
          </a:xfrm>
          <a:prstGeom prst="rect">
            <a:avLst/>
          </a:prstGeom>
          <a:noFill/>
        </p:spPr>
      </p:pic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1014442" y="3071810"/>
            <a:ext cx="7772400" cy="857256"/>
          </a:xfrm>
        </p:spPr>
        <p:txBody>
          <a:bodyPr>
            <a:noAutofit/>
          </a:bodyPr>
          <a:lstStyle/>
          <a:p>
            <a:r>
              <a:rPr lang="id-ID" sz="5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Broadway" pitchFamily="82" charset="0"/>
              </a:rPr>
              <a:t>Generation</a:t>
            </a:r>
            <a:endParaRPr lang="id-ID" sz="5400" dirty="0">
              <a:solidFill>
                <a:schemeClr val="tx1">
                  <a:lumMod val="75000"/>
                  <a:lumOff val="25000"/>
                </a:schemeClr>
              </a:solidFill>
              <a:latin typeface="Broadway" pitchFamily="82" charset="0"/>
            </a:endParaRPr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1643042" y="4643446"/>
            <a:ext cx="6400800" cy="1752600"/>
          </a:xfrm>
        </p:spPr>
        <p:txBody>
          <a:bodyPr/>
          <a:lstStyle/>
          <a:p>
            <a:r>
              <a:rPr lang="id-ID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CUSTOMER SEGMENTS</a:t>
            </a:r>
          </a:p>
          <a:p>
            <a:r>
              <a:rPr lang="id-ID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VALUE PROPOSITION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PERTANYAAN VALUE PROPOSITION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39750" indent="-539750">
              <a:buFont typeface="Wingdings" pitchFamily="2" charset="2"/>
              <a:buChar char="Ø"/>
            </a:pPr>
            <a:r>
              <a:rPr lang="id-ID" dirty="0" smtClean="0"/>
              <a:t>Nilai apakah yang kita berikan kepada pelanggan?</a:t>
            </a:r>
          </a:p>
          <a:p>
            <a:pPr marL="539750" indent="-539750">
              <a:buFont typeface="Wingdings" pitchFamily="2" charset="2"/>
              <a:buChar char="Ø"/>
            </a:pPr>
            <a:r>
              <a:rPr lang="id-ID" dirty="0" smtClean="0"/>
              <a:t>Diantara masalah pelanggan, manakah yang kita bantu untuk kita selesaikan?</a:t>
            </a:r>
          </a:p>
          <a:p>
            <a:pPr marL="539750" indent="-539750">
              <a:buFont typeface="Wingdings" pitchFamily="2" charset="2"/>
              <a:buChar char="Ø"/>
            </a:pPr>
            <a:r>
              <a:rPr lang="id-ID" dirty="0" smtClean="0"/>
              <a:t>Kebutuhan pelanggan manakah yang kita penuhi?</a:t>
            </a:r>
          </a:p>
          <a:p>
            <a:pPr marL="539750" indent="-539750">
              <a:buFont typeface="Wingdings" pitchFamily="2" charset="2"/>
              <a:buChar char="Ø"/>
            </a:pPr>
            <a:r>
              <a:rPr lang="id-ID" dirty="0" smtClean="0"/>
              <a:t>Gabungan produk dan jasa apakah yang akan kita tawarkan kepada setiap segmen pelanggan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TUGAS!!!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Identifikasi </a:t>
            </a:r>
            <a:r>
              <a:rPr lang="id-ID" i="1" dirty="0" smtClean="0"/>
              <a:t>customer </a:t>
            </a:r>
            <a:r>
              <a:rPr lang="id-ID" i="1" dirty="0" smtClean="0"/>
              <a:t>segment </a:t>
            </a:r>
            <a:r>
              <a:rPr lang="id-ID" dirty="0" smtClean="0"/>
              <a:t>dan </a:t>
            </a:r>
            <a:r>
              <a:rPr lang="id-ID" i="1" dirty="0" smtClean="0"/>
              <a:t>value </a:t>
            </a:r>
            <a:r>
              <a:rPr lang="id-ID" i="1" dirty="0" smtClean="0"/>
              <a:t>proposition </a:t>
            </a:r>
            <a:r>
              <a:rPr lang="id-ID" dirty="0" smtClean="0"/>
              <a:t>pada kantin-kantin sekitar kampus Tel-U</a:t>
            </a:r>
            <a:endParaRPr lang="id-ID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1026" name="Picture 2" descr="Hasil gambar untuk bisnis model kanvas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05288" y="21749"/>
            <a:ext cx="9249320" cy="6836275"/>
          </a:xfrm>
          <a:prstGeom prst="rect">
            <a:avLst/>
          </a:prstGeom>
          <a:noFill/>
        </p:spPr>
      </p:pic>
      <p:sp>
        <p:nvSpPr>
          <p:cNvPr id="5" name="Oval 4"/>
          <p:cNvSpPr/>
          <p:nvPr/>
        </p:nvSpPr>
        <p:spPr>
          <a:xfrm>
            <a:off x="7500958" y="1857364"/>
            <a:ext cx="1643074" cy="1071570"/>
          </a:xfrm>
          <a:prstGeom prst="ellipse">
            <a:avLst/>
          </a:prstGeom>
          <a:noFill/>
          <a:ln w="381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6" name="Oval 5"/>
          <p:cNvSpPr/>
          <p:nvPr/>
        </p:nvSpPr>
        <p:spPr>
          <a:xfrm>
            <a:off x="3500430" y="214290"/>
            <a:ext cx="1785950" cy="1071570"/>
          </a:xfrm>
          <a:prstGeom prst="ellipse">
            <a:avLst/>
          </a:prstGeom>
          <a:noFill/>
          <a:ln w="381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7" name="Oval 6"/>
          <p:cNvSpPr/>
          <p:nvPr/>
        </p:nvSpPr>
        <p:spPr>
          <a:xfrm>
            <a:off x="5786446" y="5715016"/>
            <a:ext cx="1643074" cy="1071570"/>
          </a:xfrm>
          <a:prstGeom prst="ellipse">
            <a:avLst/>
          </a:prstGeom>
          <a:noFill/>
          <a:ln w="3810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8" name="Oval 7"/>
          <p:cNvSpPr/>
          <p:nvPr/>
        </p:nvSpPr>
        <p:spPr>
          <a:xfrm>
            <a:off x="6357950" y="214290"/>
            <a:ext cx="1785950" cy="1071570"/>
          </a:xfrm>
          <a:prstGeom prst="ellipse">
            <a:avLst/>
          </a:prstGeom>
          <a:noFill/>
          <a:ln w="381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9" name="Oval 8"/>
          <p:cNvSpPr/>
          <p:nvPr/>
        </p:nvSpPr>
        <p:spPr>
          <a:xfrm>
            <a:off x="7429520" y="5357826"/>
            <a:ext cx="1643074" cy="1071570"/>
          </a:xfrm>
          <a:prstGeom prst="ellipse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0" name="Oval 9"/>
          <p:cNvSpPr/>
          <p:nvPr/>
        </p:nvSpPr>
        <p:spPr>
          <a:xfrm>
            <a:off x="1000100" y="5572140"/>
            <a:ext cx="1643074" cy="1071570"/>
          </a:xfrm>
          <a:prstGeom prst="ellipse">
            <a:avLst/>
          </a:prstGeom>
          <a:noFill/>
          <a:ln w="381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1" name="Oval 10"/>
          <p:cNvSpPr/>
          <p:nvPr/>
        </p:nvSpPr>
        <p:spPr>
          <a:xfrm>
            <a:off x="928662" y="214290"/>
            <a:ext cx="1643074" cy="107157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2" name="Oval 11"/>
          <p:cNvSpPr/>
          <p:nvPr/>
        </p:nvSpPr>
        <p:spPr>
          <a:xfrm>
            <a:off x="-214346" y="1785926"/>
            <a:ext cx="1643074" cy="1071570"/>
          </a:xfrm>
          <a:prstGeom prst="ellipse">
            <a:avLst/>
          </a:prstGeom>
          <a:noFill/>
          <a:ln w="381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3" name="Oval 12"/>
          <p:cNvSpPr/>
          <p:nvPr/>
        </p:nvSpPr>
        <p:spPr>
          <a:xfrm>
            <a:off x="-214346" y="5357826"/>
            <a:ext cx="1643074" cy="1071570"/>
          </a:xfrm>
          <a:prstGeom prst="ellipse">
            <a:avLst/>
          </a:prstGeom>
          <a:noFill/>
          <a:ln w="381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11266" name="Picture 2" descr="Hasil gambar untuk bisnis model kanva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7500958" y="642918"/>
            <a:ext cx="1571604" cy="4857784"/>
          </a:xfrm>
          <a:prstGeom prst="rect">
            <a:avLst/>
          </a:prstGeom>
          <a:blipFill dpi="0" rotWithShape="1">
            <a:blip r:embed="rId3">
              <a:alphaModFix amt="60000"/>
            </a:blip>
            <a:srcRect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6" name="Rectangle 5"/>
          <p:cNvSpPr/>
          <p:nvPr/>
        </p:nvSpPr>
        <p:spPr>
          <a:xfrm>
            <a:off x="3714744" y="642918"/>
            <a:ext cx="1785950" cy="4857784"/>
          </a:xfrm>
          <a:prstGeom prst="rect">
            <a:avLst/>
          </a:prstGeom>
          <a:blipFill dpi="0" rotWithShape="1">
            <a:blip r:embed="rId3">
              <a:alphaModFix amt="60000"/>
            </a:blip>
            <a:srcRect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CUSTOMER SEGMENTS (CS)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id-ID" dirty="0" smtClean="0"/>
              <a:t>Blok bangunan SEGMEN PELANGGAN menggambarkan </a:t>
            </a:r>
            <a:r>
              <a:rPr lang="id-ID" u="sng" dirty="0" smtClean="0"/>
              <a:t>sekelompok orang </a:t>
            </a:r>
            <a:r>
              <a:rPr lang="id-ID" dirty="0" smtClean="0"/>
              <a:t>atau </a:t>
            </a:r>
            <a:r>
              <a:rPr lang="id-ID" u="sng" dirty="0" smtClean="0"/>
              <a:t>organisasi </a:t>
            </a:r>
            <a:r>
              <a:rPr lang="id-ID" dirty="0" smtClean="0"/>
              <a:t>berbeda yang ingin dijangkau atau dilayani oleh perusahaan</a:t>
            </a:r>
          </a:p>
          <a:p>
            <a:pPr>
              <a:buNone/>
            </a:pP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Kelompok Pelanggan Mewakili Beberapa Segmen Terpisah Jika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d-ID" dirty="0" smtClean="0"/>
              <a:t>Kebutuhan pelanggan memerlukan dan memperbolehkan </a:t>
            </a:r>
            <a:r>
              <a:rPr lang="id-ID" u="sng" dirty="0" smtClean="0"/>
              <a:t>penawaran</a:t>
            </a:r>
            <a:r>
              <a:rPr lang="id-ID" dirty="0" smtClean="0"/>
              <a:t> yang berbeda</a:t>
            </a:r>
          </a:p>
          <a:p>
            <a:r>
              <a:rPr lang="id-ID" dirty="0" smtClean="0"/>
              <a:t>Pelanggan diperbolehkan melalui saluran </a:t>
            </a:r>
            <a:r>
              <a:rPr lang="id-ID" u="sng" dirty="0" smtClean="0"/>
              <a:t>distribusi</a:t>
            </a:r>
            <a:r>
              <a:rPr lang="id-ID" dirty="0" smtClean="0"/>
              <a:t> yang berbeda</a:t>
            </a:r>
          </a:p>
          <a:p>
            <a:r>
              <a:rPr lang="id-ID" dirty="0" smtClean="0"/>
              <a:t>Pelanggan memerlukan </a:t>
            </a:r>
            <a:r>
              <a:rPr lang="id-ID" u="sng" dirty="0" smtClean="0"/>
              <a:t>jenis hubungan </a:t>
            </a:r>
            <a:r>
              <a:rPr lang="id-ID" dirty="0" smtClean="0"/>
              <a:t>yang berbeda</a:t>
            </a:r>
          </a:p>
          <a:p>
            <a:r>
              <a:rPr lang="id-ID" dirty="0" smtClean="0"/>
              <a:t>Pelanggan pada dasarnya memiliki </a:t>
            </a:r>
            <a:r>
              <a:rPr lang="id-ID" u="sng" dirty="0" smtClean="0"/>
              <a:t>profitabilitas</a:t>
            </a:r>
            <a:r>
              <a:rPr lang="id-ID" dirty="0" smtClean="0"/>
              <a:t> yang berbeda</a:t>
            </a:r>
          </a:p>
          <a:p>
            <a:r>
              <a:rPr lang="id-ID" dirty="0" smtClean="0"/>
              <a:t>Pelangga bersedia membayar untuk </a:t>
            </a:r>
            <a:r>
              <a:rPr lang="id-ID" u="sng" dirty="0" smtClean="0"/>
              <a:t>aspek-aspek penawaran</a:t>
            </a:r>
            <a:r>
              <a:rPr lang="id-ID" dirty="0" smtClean="0"/>
              <a:t> yang berbeda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5804" y="28572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id-ID" dirty="0" smtClean="0"/>
              <a:t>Jenis-Jenis Segmen Pelanggan yang Berbeda</a:t>
            </a:r>
            <a:endParaRPr lang="id-ID" dirty="0"/>
          </a:p>
        </p:txBody>
      </p:sp>
      <p:sp>
        <p:nvSpPr>
          <p:cNvPr id="4" name="Rectangle 3"/>
          <p:cNvSpPr/>
          <p:nvPr/>
        </p:nvSpPr>
        <p:spPr>
          <a:xfrm>
            <a:off x="1785918" y="1714488"/>
            <a:ext cx="3714776" cy="92869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3200" dirty="0" smtClean="0"/>
              <a:t>PASAR MASSA</a:t>
            </a:r>
          </a:p>
        </p:txBody>
      </p:sp>
      <p:sp>
        <p:nvSpPr>
          <p:cNvPr id="5" name="Rectangle 4"/>
          <p:cNvSpPr/>
          <p:nvPr/>
        </p:nvSpPr>
        <p:spPr>
          <a:xfrm>
            <a:off x="2143108" y="2571744"/>
            <a:ext cx="3714776" cy="92869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3200" dirty="0" smtClean="0"/>
              <a:t>PASAR CERUK</a:t>
            </a:r>
          </a:p>
        </p:txBody>
      </p:sp>
      <p:sp>
        <p:nvSpPr>
          <p:cNvPr id="7" name="Rectangle 6"/>
          <p:cNvSpPr/>
          <p:nvPr/>
        </p:nvSpPr>
        <p:spPr>
          <a:xfrm>
            <a:off x="2571736" y="3429000"/>
            <a:ext cx="3714776" cy="92869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3200" dirty="0" smtClean="0"/>
              <a:t>TERSEGMENTASI</a:t>
            </a:r>
            <a:endParaRPr lang="id-ID" sz="3200" dirty="0"/>
          </a:p>
        </p:txBody>
      </p:sp>
      <p:sp>
        <p:nvSpPr>
          <p:cNvPr id="9" name="Rectangle 8"/>
          <p:cNvSpPr/>
          <p:nvPr/>
        </p:nvSpPr>
        <p:spPr>
          <a:xfrm>
            <a:off x="3000364" y="4286256"/>
            <a:ext cx="3714776" cy="92869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3200" dirty="0" smtClean="0"/>
              <a:t>TERDIVERSIFIKASI</a:t>
            </a:r>
            <a:endParaRPr lang="id-ID" sz="3200" dirty="0"/>
          </a:p>
        </p:txBody>
      </p:sp>
      <p:sp>
        <p:nvSpPr>
          <p:cNvPr id="11" name="Rectangle 10"/>
          <p:cNvSpPr/>
          <p:nvPr/>
        </p:nvSpPr>
        <p:spPr>
          <a:xfrm>
            <a:off x="3357554" y="5143512"/>
            <a:ext cx="3714776" cy="928694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3200" dirty="0" smtClean="0"/>
              <a:t>PLATFORM (PASAR) BANYAK SISI</a:t>
            </a:r>
            <a:endParaRPr lang="id-ID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7" grpId="0" animBg="1"/>
      <p:bldP spid="9" grpId="0" animBg="1"/>
      <p:bldP spid="1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PERTANYAAN CUSTOMER SEGMENT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39750" indent="-539750">
              <a:buFont typeface="Wingdings" pitchFamily="2" charset="2"/>
              <a:buChar char="Ø"/>
            </a:pPr>
            <a:r>
              <a:rPr lang="id-ID" dirty="0" smtClean="0"/>
              <a:t>Untuk siapakah kita menciptakan nilai</a:t>
            </a:r>
          </a:p>
          <a:p>
            <a:pPr marL="539750" indent="-539750">
              <a:buFont typeface="Wingdings" pitchFamily="2" charset="2"/>
              <a:buChar char="Ø"/>
            </a:pPr>
            <a:r>
              <a:rPr lang="id-ID" dirty="0" smtClean="0"/>
              <a:t>Siapakah pelanggan terpenting kita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VALUE PROPOSITION </a:t>
            </a:r>
            <a:r>
              <a:rPr lang="id-ID" dirty="0" smtClean="0"/>
              <a:t>(VP)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d-ID" dirty="0" smtClean="0"/>
              <a:t>Blok bangunan proposisi nilai menggambarkan gabungan antara produk dan layanan yang menciptakan nilai untuk pelanggan spesifik.</a:t>
            </a:r>
          </a:p>
          <a:p>
            <a:r>
              <a:rPr lang="id-ID" dirty="0" smtClean="0"/>
              <a:t>Proposisi nilai menciptakan nilai untuk segmen pelanggan melalui paduan elemen-elemen berbeda yang melayani kebutuhan segmen tersebut. </a:t>
            </a:r>
          </a:p>
          <a:p>
            <a:r>
              <a:rPr lang="id-ID" dirty="0" smtClean="0"/>
              <a:t>Nilai dapat bersifat KUANTITATIF (misalnya harga dan kecepatan pelayanan)</a:t>
            </a:r>
            <a:r>
              <a:rPr lang="id-ID" dirty="0"/>
              <a:t> </a:t>
            </a:r>
            <a:r>
              <a:rPr lang="id-ID" dirty="0" smtClean="0"/>
              <a:t>atau KUALITATIF (misalnya desain dan pengalaman pelanggan).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4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id-ID" dirty="0" smtClean="0"/>
              <a:t>Elemen-Elemen yang Berkontribusi pada Penciptaan Nilai Pelanggan</a:t>
            </a:r>
            <a:endParaRPr lang="id-ID" dirty="0"/>
          </a:p>
        </p:txBody>
      </p:sp>
      <p:sp>
        <p:nvSpPr>
          <p:cNvPr id="4" name="Rectangle 3"/>
          <p:cNvSpPr/>
          <p:nvPr/>
        </p:nvSpPr>
        <p:spPr>
          <a:xfrm>
            <a:off x="500034" y="1214422"/>
            <a:ext cx="3714776" cy="928694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3200" dirty="0" smtClean="0"/>
              <a:t>SIFAT BARU</a:t>
            </a:r>
            <a:endParaRPr lang="id-ID" sz="3200" dirty="0"/>
          </a:p>
        </p:txBody>
      </p:sp>
      <p:sp>
        <p:nvSpPr>
          <p:cNvPr id="5" name="Rectangle 4"/>
          <p:cNvSpPr/>
          <p:nvPr/>
        </p:nvSpPr>
        <p:spPr>
          <a:xfrm>
            <a:off x="500034" y="2143116"/>
            <a:ext cx="3714776" cy="928694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3200" dirty="0" smtClean="0"/>
              <a:t>KINERJA</a:t>
            </a:r>
            <a:endParaRPr lang="id-ID" sz="3200" dirty="0"/>
          </a:p>
        </p:txBody>
      </p:sp>
      <p:sp>
        <p:nvSpPr>
          <p:cNvPr id="6" name="Rectangle 5"/>
          <p:cNvSpPr/>
          <p:nvPr/>
        </p:nvSpPr>
        <p:spPr>
          <a:xfrm>
            <a:off x="500034" y="3071810"/>
            <a:ext cx="3714776" cy="928694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3200" dirty="0" smtClean="0"/>
              <a:t>PENYESUAIAN (KUSTOMISASI)</a:t>
            </a:r>
            <a:endParaRPr lang="id-ID" sz="3200" dirty="0"/>
          </a:p>
        </p:txBody>
      </p:sp>
      <p:sp>
        <p:nvSpPr>
          <p:cNvPr id="7" name="Rectangle 6"/>
          <p:cNvSpPr/>
          <p:nvPr/>
        </p:nvSpPr>
        <p:spPr>
          <a:xfrm>
            <a:off x="500034" y="4000504"/>
            <a:ext cx="3714776" cy="928694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3200" dirty="0" smtClean="0"/>
              <a:t>“MENYELESAIKAN PEKERJAAN”</a:t>
            </a:r>
            <a:endParaRPr lang="id-ID" sz="3200" dirty="0"/>
          </a:p>
        </p:txBody>
      </p:sp>
      <p:sp>
        <p:nvSpPr>
          <p:cNvPr id="8" name="Rectangle 7"/>
          <p:cNvSpPr/>
          <p:nvPr/>
        </p:nvSpPr>
        <p:spPr>
          <a:xfrm>
            <a:off x="500034" y="4929198"/>
            <a:ext cx="3714776" cy="928694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3200" dirty="0" smtClean="0"/>
              <a:t>DESAIN</a:t>
            </a:r>
            <a:endParaRPr lang="id-ID" sz="3200" dirty="0"/>
          </a:p>
        </p:txBody>
      </p:sp>
      <p:sp>
        <p:nvSpPr>
          <p:cNvPr id="9" name="Rectangle 8"/>
          <p:cNvSpPr/>
          <p:nvPr/>
        </p:nvSpPr>
        <p:spPr>
          <a:xfrm>
            <a:off x="4857752" y="1214422"/>
            <a:ext cx="3714776" cy="928694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3200" dirty="0" smtClean="0"/>
              <a:t>MEREK/STATUS</a:t>
            </a:r>
            <a:endParaRPr lang="id-ID" sz="3200" dirty="0"/>
          </a:p>
        </p:txBody>
      </p:sp>
      <p:sp>
        <p:nvSpPr>
          <p:cNvPr id="10" name="Rectangle 9"/>
          <p:cNvSpPr/>
          <p:nvPr/>
        </p:nvSpPr>
        <p:spPr>
          <a:xfrm>
            <a:off x="4857752" y="2143116"/>
            <a:ext cx="3714776" cy="928694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3200" dirty="0" smtClean="0"/>
              <a:t>HARGA</a:t>
            </a:r>
            <a:endParaRPr lang="id-ID" sz="3200" dirty="0"/>
          </a:p>
        </p:txBody>
      </p:sp>
      <p:sp>
        <p:nvSpPr>
          <p:cNvPr id="11" name="Rectangle 10"/>
          <p:cNvSpPr/>
          <p:nvPr/>
        </p:nvSpPr>
        <p:spPr>
          <a:xfrm>
            <a:off x="4857752" y="3071810"/>
            <a:ext cx="3714776" cy="928694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3200" dirty="0" smtClean="0"/>
              <a:t>PENGURANGAN BIAYA</a:t>
            </a:r>
            <a:endParaRPr lang="id-ID" sz="3200" dirty="0"/>
          </a:p>
        </p:txBody>
      </p:sp>
      <p:sp>
        <p:nvSpPr>
          <p:cNvPr id="12" name="Rectangle 11"/>
          <p:cNvSpPr/>
          <p:nvPr/>
        </p:nvSpPr>
        <p:spPr>
          <a:xfrm>
            <a:off x="4857752" y="4000504"/>
            <a:ext cx="3714776" cy="928694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3200" dirty="0" smtClean="0"/>
              <a:t>PENGURANGAN RESIKO</a:t>
            </a:r>
            <a:endParaRPr lang="id-ID" sz="3200" dirty="0"/>
          </a:p>
        </p:txBody>
      </p:sp>
      <p:sp>
        <p:nvSpPr>
          <p:cNvPr id="13" name="Rectangle 12"/>
          <p:cNvSpPr/>
          <p:nvPr/>
        </p:nvSpPr>
        <p:spPr>
          <a:xfrm>
            <a:off x="4857752" y="4929198"/>
            <a:ext cx="3714776" cy="928694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3200" dirty="0" smtClean="0"/>
              <a:t>KEMAMPUAN DALAM MENGAKSES</a:t>
            </a:r>
            <a:endParaRPr lang="id-ID" sz="3200" dirty="0"/>
          </a:p>
        </p:txBody>
      </p:sp>
      <p:sp>
        <p:nvSpPr>
          <p:cNvPr id="14" name="Rectangle 13"/>
          <p:cNvSpPr/>
          <p:nvPr/>
        </p:nvSpPr>
        <p:spPr>
          <a:xfrm>
            <a:off x="2643174" y="5857892"/>
            <a:ext cx="3714776" cy="928694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3200" dirty="0" smtClean="0"/>
              <a:t>KENYAMANAN/</a:t>
            </a:r>
          </a:p>
          <a:p>
            <a:pPr algn="ctr"/>
            <a:r>
              <a:rPr lang="id-ID" sz="3200" dirty="0" smtClean="0"/>
              <a:t>KEGUNAAN</a:t>
            </a:r>
            <a:endParaRPr lang="id-ID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718</TotalTime>
  <Words>245</Words>
  <Application>Microsoft Office PowerPoint</Application>
  <PresentationFormat>On-screen Show (4:3)</PresentationFormat>
  <Paragraphs>44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Generation</vt:lpstr>
      <vt:lpstr>PowerPoint Presentation</vt:lpstr>
      <vt:lpstr>PowerPoint Presentation</vt:lpstr>
      <vt:lpstr>CUSTOMER SEGMENTS (CS)</vt:lpstr>
      <vt:lpstr>Kelompok Pelanggan Mewakili Beberapa Segmen Terpisah Jika</vt:lpstr>
      <vt:lpstr>Jenis-Jenis Segmen Pelanggan yang Berbeda</vt:lpstr>
      <vt:lpstr>PERTANYAAN CUSTOMER SEGMENT</vt:lpstr>
      <vt:lpstr>VALUE PROPOSITION (VP)</vt:lpstr>
      <vt:lpstr>Elemen-Elemen yang Berkontribusi pada Penciptaan Nilai Pelanggan</vt:lpstr>
      <vt:lpstr>PERTANYAAN VALUE PROPOSITION</vt:lpstr>
      <vt:lpstr>TUGAS!!!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Generation</dc:title>
  <dc:creator>user</dc:creator>
  <cp:lastModifiedBy>acer v5</cp:lastModifiedBy>
  <cp:revision>47</cp:revision>
  <dcterms:created xsi:type="dcterms:W3CDTF">2016-08-25T06:18:42Z</dcterms:created>
  <dcterms:modified xsi:type="dcterms:W3CDTF">2016-08-29T08:44:19Z</dcterms:modified>
</cp:coreProperties>
</file>